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71" r:id="rId4"/>
  </p:sldMasterIdLst>
  <p:notesMasterIdLst>
    <p:notesMasterId r:id="rId11"/>
  </p:notesMasterIdLst>
  <p:handoutMasterIdLst>
    <p:handoutMasterId r:id="rId12"/>
  </p:handoutMasterIdLst>
  <p:sldIdLst>
    <p:sldId id="287" r:id="rId5"/>
    <p:sldId id="289" r:id="rId6"/>
    <p:sldId id="302" r:id="rId7"/>
    <p:sldId id="308" r:id="rId8"/>
    <p:sldId id="303" r:id="rId9"/>
    <p:sldId id="306" r:id="rId10"/>
  </p:sldIdLst>
  <p:sldSz cx="9144000" cy="5143500" type="screen16x9"/>
  <p:notesSz cx="6797675" cy="9926638"/>
  <p:defaultTextStyle>
    <a:defPPr>
      <a:defRPr lang="sv-SE"/>
    </a:defPPr>
    <a:lvl1pPr algn="l" rtl="0" fontAlgn="base">
      <a:spcBef>
        <a:spcPct val="0"/>
      </a:spcBef>
      <a:spcAft>
        <a:spcPct val="0"/>
      </a:spcAft>
      <a:defRPr sz="2400" kern="1200">
        <a:solidFill>
          <a:schemeClr val="tx1"/>
        </a:solidFill>
        <a:latin typeface="Times" charset="0"/>
        <a:ea typeface="MS PGothic" charset="-128"/>
        <a:cs typeface="+mn-cs"/>
      </a:defRPr>
    </a:lvl1pPr>
    <a:lvl2pPr marL="457200" algn="l" rtl="0" fontAlgn="base">
      <a:spcBef>
        <a:spcPct val="0"/>
      </a:spcBef>
      <a:spcAft>
        <a:spcPct val="0"/>
      </a:spcAft>
      <a:defRPr sz="2400" kern="1200">
        <a:solidFill>
          <a:schemeClr val="tx1"/>
        </a:solidFill>
        <a:latin typeface="Times" charset="0"/>
        <a:ea typeface="MS PGothic" charset="-128"/>
        <a:cs typeface="+mn-cs"/>
      </a:defRPr>
    </a:lvl2pPr>
    <a:lvl3pPr marL="914400" algn="l" rtl="0" fontAlgn="base">
      <a:spcBef>
        <a:spcPct val="0"/>
      </a:spcBef>
      <a:spcAft>
        <a:spcPct val="0"/>
      </a:spcAft>
      <a:defRPr sz="2400" kern="1200">
        <a:solidFill>
          <a:schemeClr val="tx1"/>
        </a:solidFill>
        <a:latin typeface="Times" charset="0"/>
        <a:ea typeface="MS PGothic" charset="-128"/>
        <a:cs typeface="+mn-cs"/>
      </a:defRPr>
    </a:lvl3pPr>
    <a:lvl4pPr marL="1371600" algn="l" rtl="0" fontAlgn="base">
      <a:spcBef>
        <a:spcPct val="0"/>
      </a:spcBef>
      <a:spcAft>
        <a:spcPct val="0"/>
      </a:spcAft>
      <a:defRPr sz="2400" kern="1200">
        <a:solidFill>
          <a:schemeClr val="tx1"/>
        </a:solidFill>
        <a:latin typeface="Times" charset="0"/>
        <a:ea typeface="MS PGothic" charset="-128"/>
        <a:cs typeface="+mn-cs"/>
      </a:defRPr>
    </a:lvl4pPr>
    <a:lvl5pPr marL="1828800" algn="l" rtl="0" fontAlgn="base">
      <a:spcBef>
        <a:spcPct val="0"/>
      </a:spcBef>
      <a:spcAft>
        <a:spcPct val="0"/>
      </a:spcAft>
      <a:defRPr sz="2400" kern="1200">
        <a:solidFill>
          <a:schemeClr val="tx1"/>
        </a:solidFill>
        <a:latin typeface="Times" charset="0"/>
        <a:ea typeface="MS PGothic" charset="-128"/>
        <a:cs typeface="+mn-cs"/>
      </a:defRPr>
    </a:lvl5pPr>
    <a:lvl6pPr marL="2286000" algn="l" defTabSz="914400" rtl="0" eaLnBrk="1" latinLnBrk="0" hangingPunct="1">
      <a:defRPr sz="2400" kern="1200">
        <a:solidFill>
          <a:schemeClr val="tx1"/>
        </a:solidFill>
        <a:latin typeface="Times" charset="0"/>
        <a:ea typeface="MS PGothic" charset="-128"/>
        <a:cs typeface="+mn-cs"/>
      </a:defRPr>
    </a:lvl6pPr>
    <a:lvl7pPr marL="2743200" algn="l" defTabSz="914400" rtl="0" eaLnBrk="1" latinLnBrk="0" hangingPunct="1">
      <a:defRPr sz="2400" kern="1200">
        <a:solidFill>
          <a:schemeClr val="tx1"/>
        </a:solidFill>
        <a:latin typeface="Times" charset="0"/>
        <a:ea typeface="MS PGothic" charset="-128"/>
        <a:cs typeface="+mn-cs"/>
      </a:defRPr>
    </a:lvl7pPr>
    <a:lvl8pPr marL="3200400" algn="l" defTabSz="914400" rtl="0" eaLnBrk="1" latinLnBrk="0" hangingPunct="1">
      <a:defRPr sz="2400" kern="1200">
        <a:solidFill>
          <a:schemeClr val="tx1"/>
        </a:solidFill>
        <a:latin typeface="Times" charset="0"/>
        <a:ea typeface="MS PGothic" charset="-128"/>
        <a:cs typeface="+mn-cs"/>
      </a:defRPr>
    </a:lvl8pPr>
    <a:lvl9pPr marL="3657600" algn="l" defTabSz="914400" rtl="0" eaLnBrk="1" latinLnBrk="0" hangingPunct="1">
      <a:defRPr sz="2400" kern="1200">
        <a:solidFill>
          <a:schemeClr val="tx1"/>
        </a:solidFill>
        <a:latin typeface="Times" charset="0"/>
        <a:ea typeface="MS PGothic" charset="-128"/>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Författare" initials="E"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Författare"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100F"/>
    <a:srgbClr val="D10C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D47590-0089-442E-9BC7-A0ACFD2EC139}" v="226" dt="2021-03-01T11:45:45.747"/>
    <p1510:client id="{3369DAAD-642E-4493-8082-C54E508649E3}" v="5" dt="2021-03-01T12:44:21.879"/>
    <p1510:client id="{550C098D-6BA5-5767-BB7D-41D5E5D07984}" v="3176" dt="2021-03-03T18:12:26.787"/>
    <p1510:client id="{AC123A7E-CBFA-E540-4BEE-C032129B94E2}" v="144" dt="2021-03-04T05:54:00.202"/>
    <p1510:client id="{D4C8B0C8-1794-48BD-84B9-8392529B6FBB}" v="35" dt="2021-03-02T07:02:41.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99" autoAdjust="0"/>
  </p:normalViewPr>
  <p:slideViewPr>
    <p:cSldViewPr snapToGrid="0">
      <p:cViewPr varScale="1">
        <p:scale>
          <a:sx n="109" d="100"/>
          <a:sy n="109" d="100"/>
        </p:scale>
        <p:origin x="270"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eaLnBrk="0" hangingPunct="0">
              <a:defRPr sz="1200">
                <a:ea typeface="ＭＳ Ｐゴシック" charset="0"/>
                <a:cs typeface="ＭＳ Ｐゴシック" charset="0"/>
              </a:defRPr>
            </a:lvl1pPr>
          </a:lstStyle>
          <a:p>
            <a:pPr>
              <a:defRPr/>
            </a:pPr>
            <a:endParaRPr lang="sv-SE"/>
          </a:p>
        </p:txBody>
      </p:sp>
      <p:sp>
        <p:nvSpPr>
          <p:cNvPr id="3" name="Platshållare för datum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vl1pPr>
          </a:lstStyle>
          <a:p>
            <a:fld id="{4FC99450-1A7D-7C43-AD6F-9C02BE08DE2A}" type="datetimeFigureOut">
              <a:rPr lang="sv-SE" altLang="x-none"/>
              <a:pPr/>
              <a:t>2021-03-03</a:t>
            </a:fld>
            <a:endParaRPr lang="sv-SE" altLang="x-none"/>
          </a:p>
        </p:txBody>
      </p:sp>
      <p:sp>
        <p:nvSpPr>
          <p:cNvPr id="4" name="Platshållare för sidfo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eaLnBrk="0" hangingPunct="0">
              <a:defRPr sz="1200">
                <a:ea typeface="ＭＳ Ｐゴシック" charset="0"/>
                <a:cs typeface="ＭＳ Ｐゴシック" charset="0"/>
              </a:defRPr>
            </a:lvl1pPr>
          </a:lstStyle>
          <a:p>
            <a:pPr>
              <a:defRPr/>
            </a:pPr>
            <a:endParaRPr lang="sv-SE"/>
          </a:p>
        </p:txBody>
      </p:sp>
      <p:sp>
        <p:nvSpPr>
          <p:cNvPr id="5" name="Platshållare för bildnumm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C3AED452-3AF6-EA46-B77A-E85508F187B3}" type="slidenum">
              <a:rPr lang="sv-SE" altLang="x-none"/>
              <a:pPr/>
              <a:t>‹#›</a:t>
            </a:fld>
            <a:endParaRPr lang="sv-SE" altLang="x-non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ＭＳ Ｐゴシック" charset="0"/>
                <a:cs typeface="ＭＳ Ｐゴシック" charset="0"/>
              </a:defRPr>
            </a:lvl1pPr>
          </a:lstStyle>
          <a:p>
            <a:pPr>
              <a:defRPr/>
            </a:pPr>
            <a:endParaRPr lang="sv-SE"/>
          </a:p>
        </p:txBody>
      </p:sp>
      <p:sp>
        <p:nvSpPr>
          <p:cNvPr id="1027" name="Rectangle 3"/>
          <p:cNvSpPr>
            <a:spLocks noGrp="1" noChangeArrowheads="1"/>
          </p:cNvSpPr>
          <p:nvPr>
            <p:ph type="dt"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charset="0"/>
                <a:cs typeface="ＭＳ Ｐゴシック" charset="0"/>
              </a:defRPr>
            </a:lvl1pPr>
          </a:lstStyle>
          <a:p>
            <a:pPr>
              <a:defRPr/>
            </a:pPr>
            <a:endParaRPr lang="sv-SE"/>
          </a:p>
        </p:txBody>
      </p:sp>
      <p:sp>
        <p:nvSpPr>
          <p:cNvPr id="9220"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9" name="Rectangle 5"/>
          <p:cNvSpPr>
            <a:spLocks noGrp="1" noChangeArrowheads="1"/>
          </p:cNvSpPr>
          <p:nvPr>
            <p:ph type="body" sz="quarter" idx="3"/>
          </p:nvPr>
        </p:nvSpPr>
        <p:spPr bwMode="auto">
          <a:xfrm>
            <a:off x="906357" y="4715153"/>
            <a:ext cx="4984962"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altLang="x-none"/>
              <a:t>Klicka här för att ändra format på bakgrundstexten</a:t>
            </a:r>
          </a:p>
          <a:p>
            <a:pPr lvl="1"/>
            <a:r>
              <a:rPr lang="sv-SE" altLang="x-none"/>
              <a:t>Nivå två</a:t>
            </a:r>
          </a:p>
          <a:p>
            <a:pPr lvl="2"/>
            <a:r>
              <a:rPr lang="sv-SE" altLang="x-none"/>
              <a:t>Nivå tre</a:t>
            </a:r>
          </a:p>
          <a:p>
            <a:pPr lvl="3"/>
            <a:r>
              <a:rPr lang="sv-SE" altLang="x-none"/>
              <a:t>Nivå fyra</a:t>
            </a:r>
          </a:p>
          <a:p>
            <a:pPr lvl="4"/>
            <a:r>
              <a:rPr lang="sv-SE" altLang="x-none"/>
              <a:t>Nivå fem</a:t>
            </a:r>
          </a:p>
        </p:txBody>
      </p:sp>
      <p:sp>
        <p:nvSpPr>
          <p:cNvPr id="1030" name="Rectangle 6"/>
          <p:cNvSpPr>
            <a:spLocks noGrp="1" noChangeArrowheads="1"/>
          </p:cNvSpPr>
          <p:nvPr>
            <p:ph type="ftr" sz="quarter" idx="4"/>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ＭＳ Ｐゴシック" charset="0"/>
                <a:cs typeface="ＭＳ Ｐゴシック" charset="0"/>
              </a:defRPr>
            </a:lvl1pPr>
          </a:lstStyle>
          <a:p>
            <a:pPr>
              <a:defRPr/>
            </a:pPr>
            <a:endParaRPr lang="sv-SE"/>
          </a:p>
        </p:txBody>
      </p:sp>
      <p:sp>
        <p:nvSpPr>
          <p:cNvPr id="1031" name="Rectangle 7"/>
          <p:cNvSpPr>
            <a:spLocks noGrp="1" noChangeArrowheads="1"/>
          </p:cNvSpPr>
          <p:nvPr>
            <p:ph type="sldNum" sz="quarter" idx="5"/>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B23F8375-618E-9542-B066-E48D8CF07DE1}" type="slidenum">
              <a:rPr lang="sv-SE" altLang="x-none"/>
              <a:pPr/>
              <a:t>‹#›</a:t>
            </a:fld>
            <a:endParaRPr lang="sv-SE" altLang="x-non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65"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Times" pitchFamily="-65"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Times" pitchFamily="-65"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Times" pitchFamily="-65"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Times" pitchFamily="-65"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spcBef>
                <a:spcPts val="0"/>
              </a:spcBef>
              <a:spcAft>
                <a:spcPts val="0"/>
              </a:spcAft>
            </a:pPr>
            <a:r>
              <a:rPr lang="en-US"/>
              <a:t>I rapporten Vi som inte jobbade hemmabelyser vi hur det första året med covid-19 har påverkat arbetsmarknad och arbetsliv. Hur har regeringens stöd och insatser fungerat för kvinnor och män i arbetaryrken. Har de kvar sina jobb? Och hur har de som varit på jobbet egentligen haft det?</a:t>
            </a:r>
            <a:endParaRPr lang="sv-SE"/>
          </a:p>
        </p:txBody>
      </p:sp>
      <p:sp>
        <p:nvSpPr>
          <p:cNvPr id="4" name="Platshållare för bildnummer 3"/>
          <p:cNvSpPr>
            <a:spLocks noGrp="1"/>
          </p:cNvSpPr>
          <p:nvPr>
            <p:ph type="sldNum" sz="quarter" idx="5"/>
          </p:nvPr>
        </p:nvSpPr>
        <p:spPr/>
        <p:txBody>
          <a:bodyPr/>
          <a:lstStyle/>
          <a:p>
            <a:fld id="{B23F8375-618E-9542-B066-E48D8CF07DE1}" type="slidenum">
              <a:rPr lang="sv-SE" altLang="x-none"/>
              <a:pPr/>
              <a:t>1</a:t>
            </a:fld>
            <a:endParaRPr lang="sv-SE" altLang="x-none"/>
          </a:p>
        </p:txBody>
      </p:sp>
    </p:spTree>
    <p:extLst>
      <p:ext uri="{BB962C8B-B14F-4D97-AF65-F5344CB8AC3E}">
        <p14:creationId xmlns:p14="http://schemas.microsoft.com/office/powerpoint/2010/main" val="3351734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atin typeface="Times"/>
                <a:ea typeface="MS PGothic"/>
                <a:cs typeface="Times"/>
              </a:rPr>
              <a:t> - Utvecklingen på arbetsmarknaden, i form av arbetslöshet och sysselsättning, under pandemiåret 2020 har varit sämre för arbetare än för tjänstemän. </a:t>
            </a:r>
            <a:endParaRPr lang="sv-SE"/>
          </a:p>
          <a:p>
            <a:r>
              <a:rPr lang="sv-SE">
                <a:latin typeface="Times"/>
                <a:ea typeface="MS PGothic"/>
                <a:cs typeface="Times"/>
              </a:rPr>
              <a:t>Sett till dess relativa storlek har utvecklingen varit värst för kvinnor i arbetaryrken. </a:t>
            </a:r>
            <a:endParaRPr lang="sv-SE">
              <a:cs typeface="Times"/>
            </a:endParaRPr>
          </a:p>
          <a:p>
            <a:endParaRPr lang="sv-SE" dirty="0">
              <a:latin typeface="Times"/>
              <a:ea typeface="MS PGothic"/>
              <a:cs typeface="Times"/>
            </a:endParaRPr>
          </a:p>
          <a:p>
            <a:r>
              <a:rPr lang="sv-SE">
                <a:latin typeface="Times"/>
                <a:ea typeface="MS PGothic"/>
                <a:cs typeface="Times"/>
              </a:rPr>
              <a:t> - För de som fortfarande finns kvar i arbete har den genomsnittliga veckoarbetstiden minskat för kvinnor och män i arbetaryrken medan den genomsnittliga veckoarbetstiden knappt påverkats för tjänstemän. </a:t>
            </a:r>
            <a:endParaRPr lang="sv-SE">
              <a:cs typeface="Times"/>
            </a:endParaRPr>
          </a:p>
          <a:p>
            <a:endParaRPr lang="sv-SE" dirty="0">
              <a:latin typeface="Times"/>
              <a:ea typeface="MS PGothic"/>
              <a:cs typeface="Times"/>
            </a:endParaRPr>
          </a:p>
          <a:p>
            <a:r>
              <a:rPr lang="sv-SE">
                <a:latin typeface="Times"/>
                <a:ea typeface="MS PGothic"/>
                <a:cs typeface="Times"/>
              </a:rPr>
              <a:t> - Frånvaro från arbetet på grund av covid-19 visar också på klass- och könsskillnader, där frånvaron varit som störst för kvinnor i arbetaryrken, följt av män i arbetaryrken. Man har varit frånvarande längre perioder än tjänstemän.</a:t>
            </a:r>
            <a:endParaRPr lang="sv-SE">
              <a:cs typeface="Times"/>
            </a:endParaRPr>
          </a:p>
          <a:p>
            <a:endParaRPr lang="sv-SE" dirty="0">
              <a:latin typeface="Times"/>
              <a:ea typeface="MS PGothic"/>
              <a:cs typeface="Times"/>
            </a:endParaRPr>
          </a:p>
          <a:p>
            <a:r>
              <a:rPr lang="sv-SE">
                <a:latin typeface="Times"/>
                <a:ea typeface="MS PGothic"/>
                <a:cs typeface="Times"/>
              </a:rPr>
              <a:t> - Två saker sticker ut i genomgången av arbetsmarknadsutvecklingen. Löntagare med otrygga, tillfälliga, anställningar är de som främst fått betala det ekonomiska priset i form av arbetslöshet. Det andra är att kvinnor i arbetaryrken även i stor utsträckning förlorat fasta anställningar. Det här tyder på att systemet med korttidsarbete, som skulle rädda jobben, inte fungerat lika väl för personer med otrygga anställningar eller kvinnor i arbetaryrken – yrken som ofta är kontaktyrken. Det som däremot i viss utsträckning hjälpt dessa grupper har varit den bättre tillgången till a -kassa samt det slopade karensavdraget, vilket förbättrat ekonomin för många som förlorat sitt arbete eller blivit sjuka på arbetet. Även satsningarna på arbetsmarknadspolitiken och den förbättrade möjligheten till reguljär utbildning har varit positiva.</a:t>
            </a:r>
          </a:p>
          <a:p>
            <a:r>
              <a:rPr lang="sv-SE" i="1"/>
              <a:t>Vi ser i vår analys att korttidsarbetet inte varit lika tillgängligt för kvinnor i arbetaryrken som för män. Några förklaringar kan vara att många kvinnor finns hos offentliga arbetsgivare som inte omfattas av möjlighet till korttidsstöd, men också att tillfälligt anställda oftast fått gå innan korttidsarbetet införts.</a:t>
            </a:r>
            <a:endParaRPr lang="sv-SE"/>
          </a:p>
        </p:txBody>
      </p:sp>
      <p:sp>
        <p:nvSpPr>
          <p:cNvPr id="4" name="Platshållare för bildnummer 3"/>
          <p:cNvSpPr>
            <a:spLocks noGrp="1"/>
          </p:cNvSpPr>
          <p:nvPr>
            <p:ph type="sldNum" sz="quarter" idx="5"/>
          </p:nvPr>
        </p:nvSpPr>
        <p:spPr/>
        <p:txBody>
          <a:bodyPr/>
          <a:lstStyle/>
          <a:p>
            <a:fld id="{B23F8375-618E-9542-B066-E48D8CF07DE1}" type="slidenum">
              <a:rPr lang="sv-SE" altLang="x-none" smtClean="0"/>
              <a:pPr/>
              <a:t>2</a:t>
            </a:fld>
            <a:endParaRPr lang="sv-SE" altLang="x-none"/>
          </a:p>
        </p:txBody>
      </p:sp>
    </p:spTree>
    <p:extLst>
      <p:ext uri="{BB962C8B-B14F-4D97-AF65-F5344CB8AC3E}">
        <p14:creationId xmlns:p14="http://schemas.microsoft.com/office/powerpoint/2010/main" val="1870202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spcBef>
                <a:spcPct val="0"/>
              </a:spcBef>
              <a:spcAft>
                <a:spcPct val="50000"/>
              </a:spcAft>
            </a:pPr>
            <a:r>
              <a:rPr lang="sv-SE">
                <a:latin typeface="Times"/>
                <a:ea typeface="MS PGothic"/>
                <a:cs typeface="Times"/>
              </a:rPr>
              <a:t>Så hur många har kunnat följa rekommendationerna om att arbeta hemma?</a:t>
            </a:r>
            <a:endParaRPr lang="sv-SE" dirty="0">
              <a:latin typeface="Times"/>
              <a:ea typeface="MS PGothic"/>
              <a:cs typeface="Times"/>
            </a:endParaRPr>
          </a:p>
          <a:p>
            <a:pPr marL="285750" indent="-285750">
              <a:spcBef>
                <a:spcPct val="0"/>
              </a:spcBef>
              <a:spcAft>
                <a:spcPct val="50000"/>
              </a:spcAft>
              <a:buFont typeface="Wingdings,Sans-Serif"/>
              <a:buChar char="Ø"/>
            </a:pPr>
            <a:r>
              <a:rPr lang="sv-SE">
                <a:latin typeface="Times"/>
                <a:ea typeface="MS PGothic"/>
                <a:cs typeface="Times"/>
              </a:rPr>
              <a:t>Innan pandemin arbetade 99 procent på sin ordinarie arbetsplats.</a:t>
            </a:r>
          </a:p>
          <a:p>
            <a:pPr marL="285750" indent="-285750">
              <a:spcBef>
                <a:spcPct val="0"/>
              </a:spcBef>
              <a:spcAft>
                <a:spcPct val="50000"/>
              </a:spcAft>
              <a:buFont typeface="Wingdings,Sans-Serif"/>
              <a:buChar char="Ø"/>
            </a:pPr>
            <a:r>
              <a:rPr lang="sv-SE"/>
              <a:t>Under pandemin har 93 procent arbetat på sin arbetsplats – det kan inte göras någon annanstans.</a:t>
            </a:r>
          </a:p>
          <a:p>
            <a:pPr marL="285750" indent="-285750">
              <a:spcBef>
                <a:spcPct val="0"/>
              </a:spcBef>
              <a:spcAft>
                <a:spcPct val="50000"/>
              </a:spcAft>
              <a:buFont typeface="Wingdings,Sans-Serif"/>
              <a:buChar char="Ø"/>
            </a:pPr>
            <a:r>
              <a:rPr lang="sv-SE">
                <a:latin typeface="Times"/>
                <a:ea typeface="MS PGothic"/>
                <a:cs typeface="Times"/>
              </a:rPr>
              <a:t>Fler än vad vi ofta tänker på är kontaktyrken</a:t>
            </a:r>
            <a:endParaRPr lang="sv-SE" dirty="0">
              <a:latin typeface="Times"/>
              <a:ea typeface="MS PGothic"/>
              <a:cs typeface="Times"/>
            </a:endParaRPr>
          </a:p>
          <a:p>
            <a:pPr marL="285750" indent="-285750">
              <a:spcBef>
                <a:spcPct val="0"/>
              </a:spcBef>
              <a:spcAft>
                <a:spcPct val="50000"/>
              </a:spcAft>
              <a:buFont typeface="Wingdings,Sans-Serif"/>
              <a:buChar char="Ø"/>
            </a:pPr>
            <a:endParaRPr lang="sv-SE" dirty="0">
              <a:latin typeface="Times"/>
              <a:ea typeface="MS PGothic"/>
              <a:cs typeface="Times"/>
            </a:endParaRPr>
          </a:p>
          <a:p>
            <a:pPr marL="285750" indent="-285750">
              <a:spcBef>
                <a:spcPct val="0"/>
              </a:spcBef>
              <a:spcAft>
                <a:spcPct val="50000"/>
              </a:spcAft>
              <a:buFont typeface="Wingdings,Sans-Serif"/>
              <a:buChar char="Ø"/>
            </a:pPr>
            <a:r>
              <a:rPr lang="sv-SE"/>
              <a:t>Hälften av kvinnorna kan inte hålla fysiskt avstånd</a:t>
            </a:r>
            <a:endParaRPr lang="en-US"/>
          </a:p>
          <a:p>
            <a:pPr marL="285750" indent="-285750">
              <a:spcBef>
                <a:spcPct val="0"/>
              </a:spcBef>
              <a:spcAft>
                <a:spcPct val="50000"/>
              </a:spcAft>
              <a:buFont typeface="Wingdings,Sans-Serif"/>
              <a:buChar char="Ø"/>
            </a:pPr>
            <a:r>
              <a:rPr lang="sv-SE"/>
              <a:t>Fyra av tio kvinnor har inte haft tillräcklig tillgång till personlig skyddsutsrustning trots behov</a:t>
            </a:r>
            <a:endParaRPr lang="en-US"/>
          </a:p>
          <a:p>
            <a:pPr marL="285750" indent="-285750">
              <a:spcBef>
                <a:spcPct val="0"/>
              </a:spcBef>
              <a:spcAft>
                <a:spcPct val="50000"/>
              </a:spcAft>
              <a:buFont typeface="Wingdings,Sans-Serif"/>
              <a:buChar char="Ø"/>
            </a:pPr>
            <a:r>
              <a:rPr lang="sv-SE"/>
              <a:t>Drygt var tredje har inte fått utbildning för att minska smitta</a:t>
            </a:r>
            <a:endParaRPr lang="en-US"/>
          </a:p>
          <a:p>
            <a:pPr marL="285750" indent="-285750">
              <a:spcBef>
                <a:spcPct val="0"/>
              </a:spcBef>
              <a:spcAft>
                <a:spcPct val="50000"/>
              </a:spcAft>
              <a:buFont typeface="Wingdings,Sans-Serif"/>
              <a:buChar char="Ø"/>
            </a:pPr>
            <a:endParaRPr lang="sv-SE" dirty="0">
              <a:latin typeface="Times"/>
              <a:ea typeface="MS PGothic"/>
              <a:cs typeface="Times"/>
            </a:endParaRPr>
          </a:p>
          <a:p>
            <a:pPr marL="342900" indent="-342900">
              <a:lnSpc>
                <a:spcPts val="1200"/>
              </a:lnSpc>
              <a:spcBef>
                <a:spcPct val="0"/>
              </a:spcBef>
              <a:spcAft>
                <a:spcPct val="50000"/>
              </a:spcAft>
              <a:buFont typeface="Symbol,Sans-Serif"/>
              <a:buChar char=""/>
            </a:pPr>
            <a:r>
              <a:rPr lang="sv-SE" b="1">
                <a:latin typeface="Times"/>
                <a:ea typeface="MS PGothic"/>
                <a:cs typeface="Times"/>
              </a:rPr>
              <a:t>Hälften av kvinnorna kan inte hålla fysiskt avstånd på jobbet</a:t>
            </a:r>
            <a:endParaRPr lang="sv-SE">
              <a:latin typeface="Times"/>
              <a:ea typeface="MS PGothic"/>
              <a:cs typeface="Times"/>
            </a:endParaRPr>
          </a:p>
          <a:p>
            <a:pPr marL="342900" indent="-342900">
              <a:lnSpc>
                <a:spcPts val="1200"/>
              </a:lnSpc>
              <a:spcBef>
                <a:spcPct val="0"/>
              </a:spcBef>
              <a:spcAft>
                <a:spcPct val="50000"/>
              </a:spcAft>
              <a:buFont typeface="Symbol,Sans-Serif"/>
              <a:buChar char=""/>
            </a:pPr>
            <a:r>
              <a:rPr lang="sv-SE" dirty="0">
                <a:latin typeface="Times"/>
                <a:ea typeface="MS PGothic"/>
                <a:cs typeface="Times"/>
              </a:rPr>
              <a:t>Nära fyra av tio personer i arbetaryrken uppger att de fått lite eller </a:t>
            </a:r>
            <a:r>
              <a:rPr lang="sv-SE" b="1" dirty="0">
                <a:latin typeface="Times"/>
                <a:ea typeface="MS PGothic"/>
                <a:cs typeface="Times"/>
              </a:rPr>
              <a:t>ingen utbildning</a:t>
            </a:r>
            <a:r>
              <a:rPr lang="sv-SE">
                <a:latin typeface="Times"/>
                <a:ea typeface="MS PGothic"/>
                <a:cs typeface="Times"/>
              </a:rPr>
              <a:t> alls för att minska smitta. </a:t>
            </a:r>
          </a:p>
          <a:p>
            <a:pPr marL="342900" indent="-342900">
              <a:lnSpc>
                <a:spcPts val="1200"/>
              </a:lnSpc>
              <a:spcBef>
                <a:spcPct val="0"/>
              </a:spcBef>
              <a:spcAft>
                <a:spcPct val="50000"/>
              </a:spcAft>
              <a:buFont typeface="Symbol,Sans-Serif"/>
              <a:buChar char=""/>
            </a:pPr>
            <a:r>
              <a:rPr lang="sv-SE" b="1">
                <a:latin typeface="Times"/>
                <a:ea typeface="MS PGothic"/>
                <a:cs typeface="Times"/>
              </a:rPr>
              <a:t>35 procent kvinnor</a:t>
            </a:r>
            <a:r>
              <a:rPr lang="sv-SE">
                <a:latin typeface="Times"/>
                <a:ea typeface="MS PGothic"/>
                <a:cs typeface="Times"/>
              </a:rPr>
              <a:t> uppger att de endast i låg eller ingen utsträckning fått utbildning</a:t>
            </a:r>
          </a:p>
          <a:p>
            <a:pPr marL="342900" indent="-342900">
              <a:lnSpc>
                <a:spcPts val="1200"/>
              </a:lnSpc>
              <a:spcBef>
                <a:spcPct val="0"/>
              </a:spcBef>
              <a:spcAft>
                <a:spcPct val="50000"/>
              </a:spcAft>
              <a:buFont typeface="Symbol,Sans-Serif"/>
              <a:buChar char=""/>
            </a:pPr>
            <a:r>
              <a:rPr lang="sv-SE">
                <a:latin typeface="Times"/>
                <a:ea typeface="MS PGothic"/>
                <a:cs typeface="Times"/>
              </a:rPr>
              <a:t>Personer med låg lön och visstidsanställning har i lägre utsträckning än andra fått till utbildning för att minska smitta eller smittspridning.</a:t>
            </a:r>
          </a:p>
          <a:p>
            <a:pPr marL="342900" indent="-342900">
              <a:lnSpc>
                <a:spcPts val="1200"/>
              </a:lnSpc>
              <a:spcBef>
                <a:spcPct val="0"/>
              </a:spcBef>
              <a:spcAft>
                <a:spcPct val="50000"/>
              </a:spcAft>
              <a:buFont typeface="Symbol,Sans-Serif"/>
              <a:buChar char=""/>
            </a:pPr>
            <a:r>
              <a:rPr lang="sv-SE">
                <a:latin typeface="Times"/>
                <a:ea typeface="MS PGothic"/>
                <a:cs typeface="Times"/>
              </a:rPr>
              <a:t>45 procent av kvinnorna har fått tillgång till</a:t>
            </a:r>
            <a:r>
              <a:rPr lang="sv-SE" b="1" dirty="0">
                <a:latin typeface="Times"/>
                <a:ea typeface="MS PGothic"/>
                <a:cs typeface="Times"/>
              </a:rPr>
              <a:t> personlig utrustning </a:t>
            </a:r>
            <a:r>
              <a:rPr lang="sv-SE" dirty="0">
                <a:latin typeface="Times"/>
                <a:ea typeface="MS PGothic"/>
                <a:cs typeface="Times"/>
              </a:rPr>
              <a:t>men </a:t>
            </a:r>
            <a:r>
              <a:rPr lang="sv-SE" b="1" dirty="0">
                <a:latin typeface="Times"/>
                <a:ea typeface="MS PGothic"/>
                <a:cs typeface="Times"/>
              </a:rPr>
              <a:t>37 procent </a:t>
            </a:r>
            <a:r>
              <a:rPr lang="sv-SE" dirty="0">
                <a:latin typeface="Times"/>
                <a:ea typeface="MS PGothic"/>
                <a:cs typeface="Times"/>
              </a:rPr>
              <a:t>av kvinnorna har det</a:t>
            </a:r>
            <a:r>
              <a:rPr lang="sv-SE" b="1" dirty="0">
                <a:latin typeface="Times"/>
                <a:ea typeface="MS PGothic"/>
                <a:cs typeface="Times"/>
              </a:rPr>
              <a:t> inte. </a:t>
            </a:r>
            <a:endParaRPr lang="sv-SE" dirty="0">
              <a:latin typeface="Times"/>
              <a:ea typeface="MS PGothic"/>
              <a:cs typeface="Times"/>
            </a:endParaRPr>
          </a:p>
          <a:p>
            <a:pPr marL="285750" indent="-285750">
              <a:spcBef>
                <a:spcPct val="0"/>
              </a:spcBef>
              <a:spcAft>
                <a:spcPct val="50000"/>
              </a:spcAft>
              <a:buFont typeface="Wingdings,Sans-Serif"/>
              <a:buChar char="Ø"/>
            </a:pPr>
            <a:r>
              <a:rPr lang="sv-SE">
                <a:latin typeface="Times"/>
                <a:ea typeface="MS PGothic"/>
                <a:cs typeface="Times"/>
              </a:rPr>
              <a:t>"Två världar av smittskydd" - bransch, inkomst och anställningsform är några saker som spelar in.</a:t>
            </a:r>
            <a:endParaRPr lang="en-US"/>
          </a:p>
          <a:p>
            <a:pPr marL="285750" indent="-285750">
              <a:spcBef>
                <a:spcPct val="0"/>
              </a:spcBef>
              <a:spcAft>
                <a:spcPct val="50000"/>
              </a:spcAft>
              <a:buFont typeface="Wingdings,Sans-Serif"/>
              <a:buChar char="Ø"/>
            </a:pPr>
            <a:endParaRPr lang="sv-SE" dirty="0">
              <a:latin typeface="Times"/>
              <a:ea typeface="MS PGothic"/>
              <a:cs typeface="Times"/>
            </a:endParaRPr>
          </a:p>
          <a:p>
            <a:pPr marL="285750" indent="-285750">
              <a:spcBef>
                <a:spcPct val="0"/>
              </a:spcBef>
              <a:spcAft>
                <a:spcPct val="50000"/>
              </a:spcAft>
              <a:buFont typeface="Arial,Sans-Serif"/>
              <a:buChar char="•"/>
            </a:pPr>
            <a:r>
              <a:rPr lang="sv-SE"/>
              <a:t>Drygt hälften av alla anser att AG agerat i hög utsträckning för att minska smitta, en runt var femte är tydligt missnöjd</a:t>
            </a:r>
          </a:p>
          <a:p>
            <a:pPr marL="342900" indent="-342900">
              <a:lnSpc>
                <a:spcPts val="1200"/>
              </a:lnSpc>
              <a:spcBef>
                <a:spcPct val="0"/>
              </a:spcBef>
              <a:spcAft>
                <a:spcPct val="50000"/>
              </a:spcAft>
              <a:buFont typeface="Symbol,Sans-Serif"/>
              <a:buChar char=""/>
            </a:pPr>
            <a:endParaRPr lang="sv-SE" b="1" dirty="0">
              <a:latin typeface="Times"/>
              <a:cs typeface="Times"/>
            </a:endParaRPr>
          </a:p>
          <a:p>
            <a:pPr marL="285750" indent="-285750">
              <a:spcBef>
                <a:spcPct val="0"/>
              </a:spcBef>
              <a:spcAft>
                <a:spcPct val="50000"/>
              </a:spcAft>
              <a:buFont typeface="Wingdings,Sans-Serif"/>
              <a:buChar char="Ø"/>
            </a:pPr>
            <a:r>
              <a:rPr lang="sv-SE"/>
              <a:t>Hälften av kvinnorna kan inte hålla fysiskt avstånd</a:t>
            </a:r>
          </a:p>
          <a:p>
            <a:pPr marL="285750" indent="-285750">
              <a:spcBef>
                <a:spcPct val="0"/>
              </a:spcBef>
              <a:spcAft>
                <a:spcPct val="50000"/>
              </a:spcAft>
              <a:buFont typeface="Wingdings,Sans-Serif"/>
              <a:buChar char="Ø"/>
            </a:pPr>
            <a:r>
              <a:rPr lang="sv-SE"/>
              <a:t>Fyra av tio kvinnor har inte haft tillräcklig tillgång till personlig skyddsutsrustning trots behov</a:t>
            </a:r>
          </a:p>
          <a:p>
            <a:pPr marL="285750" indent="-285750">
              <a:spcBef>
                <a:spcPct val="0"/>
              </a:spcBef>
              <a:spcAft>
                <a:spcPct val="50000"/>
              </a:spcAft>
              <a:buFont typeface="Wingdings,Sans-Serif"/>
              <a:buChar char="Ø"/>
            </a:pPr>
            <a:r>
              <a:rPr lang="sv-SE"/>
              <a:t>Drygt var tredje har inte fått utbildning för att minska smitta</a:t>
            </a:r>
            <a:endParaRPr lang="en-US"/>
          </a:p>
          <a:p>
            <a:endParaRPr lang="en-US" dirty="0">
              <a:latin typeface="Calibri"/>
              <a:cs typeface="Calibri"/>
            </a:endParaRPr>
          </a:p>
        </p:txBody>
      </p:sp>
      <p:sp>
        <p:nvSpPr>
          <p:cNvPr id="4" name="Platshållare för bildnummer 3"/>
          <p:cNvSpPr>
            <a:spLocks noGrp="1"/>
          </p:cNvSpPr>
          <p:nvPr>
            <p:ph type="sldNum" sz="quarter" idx="5"/>
          </p:nvPr>
        </p:nvSpPr>
        <p:spPr/>
        <p:txBody>
          <a:bodyPr/>
          <a:lstStyle/>
          <a:p>
            <a:fld id="{B23F8375-618E-9542-B066-E48D8CF07DE1}" type="slidenum">
              <a:rPr lang="sv-SE" altLang="x-none"/>
              <a:pPr/>
              <a:t>3</a:t>
            </a:fld>
            <a:endParaRPr lang="sv-SE" altLang="x-none"/>
          </a:p>
        </p:txBody>
      </p:sp>
    </p:spTree>
    <p:extLst>
      <p:ext uri="{BB962C8B-B14F-4D97-AF65-F5344CB8AC3E}">
        <p14:creationId xmlns:p14="http://schemas.microsoft.com/office/powerpoint/2010/main" val="3007818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Arbetarkvinnors arbetsmiljö har påverkats mer än mäns. </a:t>
            </a:r>
            <a:endParaRPr lang="sv-SE" dirty="0"/>
          </a:p>
          <a:p>
            <a:pPr>
              <a:lnSpc>
                <a:spcPts val="1200"/>
              </a:lnSpc>
              <a:spcBef>
                <a:spcPct val="0"/>
              </a:spcBef>
              <a:spcAft>
                <a:spcPct val="50000"/>
              </a:spcAft>
            </a:pPr>
            <a:endParaRPr lang="sv-SE" dirty="0"/>
          </a:p>
          <a:p>
            <a:pPr marL="342900" indent="-342900">
              <a:spcBef>
                <a:spcPct val="0"/>
              </a:spcBef>
              <a:spcAft>
                <a:spcPct val="50000"/>
              </a:spcAft>
              <a:buFont typeface="Symbol,Sans-Serif"/>
              <a:buChar char=""/>
            </a:pPr>
            <a:r>
              <a:rPr lang="sv-SE" b="1"/>
              <a:t>Pandemin har ökat kvinnors arbetsbelastning </a:t>
            </a:r>
            <a:r>
              <a:rPr lang="sv-SE"/>
              <a:t>(K:53, M:34)</a:t>
            </a:r>
            <a:endParaRPr lang="sv-SE" dirty="0"/>
          </a:p>
          <a:p>
            <a:pPr marL="342900" indent="-342900">
              <a:lnSpc>
                <a:spcPts val="1200"/>
              </a:lnSpc>
              <a:spcBef>
                <a:spcPct val="0"/>
              </a:spcBef>
              <a:spcAft>
                <a:spcPct val="50000"/>
              </a:spcAft>
              <a:buFont typeface="Symbol,Sans-Serif"/>
              <a:buChar char=""/>
            </a:pPr>
            <a:r>
              <a:rPr lang="sv-SE" b="1"/>
              <a:t>Möjligheten till återhämtning minskar för kvinnor </a:t>
            </a:r>
            <a:r>
              <a:rPr lang="sv-SE"/>
              <a:t>(K:28, M:17)</a:t>
            </a:r>
            <a:endParaRPr lang="en-US"/>
          </a:p>
          <a:p>
            <a:pPr marL="342900" indent="-342900">
              <a:lnSpc>
                <a:spcPts val="1200"/>
              </a:lnSpc>
              <a:spcBef>
                <a:spcPct val="0"/>
              </a:spcBef>
              <a:spcAft>
                <a:spcPct val="50000"/>
              </a:spcAft>
              <a:buFont typeface="Symbol,Sans-Serif"/>
              <a:buChar char=""/>
            </a:pPr>
            <a:r>
              <a:rPr lang="sv-SE" b="1"/>
              <a:t>En fjärdedel bland kvinnorna har fått ökad arbetstid </a:t>
            </a:r>
            <a:r>
              <a:rPr lang="sv-SE"/>
              <a:t>(K:25, M:17)</a:t>
            </a:r>
            <a:endParaRPr lang="en-US"/>
          </a:p>
          <a:p>
            <a:pPr marL="342900" indent="-342900">
              <a:lnSpc>
                <a:spcPts val="1200"/>
              </a:lnSpc>
              <a:spcBef>
                <a:spcPct val="0"/>
              </a:spcBef>
              <a:spcAft>
                <a:spcPct val="50000"/>
              </a:spcAft>
              <a:buFont typeface="Symbol,Sans-Serif"/>
              <a:buChar char=""/>
            </a:pPr>
            <a:r>
              <a:rPr lang="sv-SE" b="1"/>
              <a:t>Drygt 4 av 10 kvinnor har fått nya arbetsuppgifter under pandemin</a:t>
            </a:r>
            <a:endParaRPr lang="sv-SE" dirty="0"/>
          </a:p>
          <a:p>
            <a:pPr>
              <a:lnSpc>
                <a:spcPts val="1200"/>
              </a:lnSpc>
              <a:spcBef>
                <a:spcPct val="0"/>
              </a:spcBef>
              <a:spcAft>
                <a:spcPct val="50000"/>
              </a:spcAft>
            </a:pPr>
            <a:r>
              <a:rPr lang="sv-SE" b="1"/>
              <a:t>Goda nyheter</a:t>
            </a:r>
            <a:endParaRPr lang="sv-SE" dirty="0"/>
          </a:p>
          <a:p>
            <a:pPr marL="342900" indent="-342900">
              <a:lnSpc>
                <a:spcPts val="1200"/>
              </a:lnSpc>
              <a:spcBef>
                <a:spcPct val="0"/>
              </a:spcBef>
              <a:spcAft>
                <a:spcPct val="50000"/>
              </a:spcAft>
              <a:buFont typeface="Symbol,Sans-Serif"/>
              <a:buChar char=""/>
            </a:pPr>
            <a:r>
              <a:rPr lang="sv-SE" b="1"/>
              <a:t>Mer av bra samarbete för kvinnor under pandemin </a:t>
            </a:r>
            <a:r>
              <a:rPr lang="sv-SE"/>
              <a:t>(K:24, M:17)</a:t>
            </a:r>
            <a:endParaRPr lang="sv-SE" dirty="0"/>
          </a:p>
          <a:p>
            <a:pPr>
              <a:lnSpc>
                <a:spcPts val="1200"/>
              </a:lnSpc>
              <a:spcBef>
                <a:spcPct val="0"/>
              </a:spcBef>
              <a:spcAft>
                <a:spcPct val="50000"/>
              </a:spcAft>
            </a:pPr>
            <a:endParaRPr lang="sv-SE" dirty="0"/>
          </a:p>
          <a:p>
            <a:pPr>
              <a:lnSpc>
                <a:spcPts val="1200"/>
              </a:lnSpc>
              <a:spcBef>
                <a:spcPct val="0"/>
              </a:spcBef>
              <a:spcAft>
                <a:spcPct val="50000"/>
              </a:spcAft>
            </a:pPr>
            <a:r>
              <a:rPr lang="sv-SE" i="1"/>
              <a:t>Personer med de lägsta såväl som de högsta lönerna har fått mest ökad arbetstid. Samtidigt svarar nästan en fjärdedel av gruppen med de lägsta inkomsterna att d</a:t>
            </a:r>
            <a:endParaRPr lang="sv-SE"/>
          </a:p>
        </p:txBody>
      </p:sp>
      <p:sp>
        <p:nvSpPr>
          <p:cNvPr id="4" name="Platshållare för bildnummer 3"/>
          <p:cNvSpPr>
            <a:spLocks noGrp="1"/>
          </p:cNvSpPr>
          <p:nvPr>
            <p:ph type="sldNum" sz="quarter" idx="5"/>
          </p:nvPr>
        </p:nvSpPr>
        <p:spPr/>
        <p:txBody>
          <a:bodyPr/>
          <a:lstStyle/>
          <a:p>
            <a:fld id="{B23F8375-618E-9542-B066-E48D8CF07DE1}" type="slidenum">
              <a:rPr lang="sv-SE" altLang="x-none"/>
              <a:pPr/>
              <a:t>4</a:t>
            </a:fld>
            <a:endParaRPr lang="sv-SE" altLang="x-none"/>
          </a:p>
        </p:txBody>
      </p:sp>
    </p:spTree>
    <p:extLst>
      <p:ext uri="{BB962C8B-B14F-4D97-AF65-F5344CB8AC3E}">
        <p14:creationId xmlns:p14="http://schemas.microsoft.com/office/powerpoint/2010/main" val="77357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a:latin typeface="Calibri"/>
                <a:ea typeface="MS PGothic"/>
                <a:cs typeface="Calibri"/>
              </a:rPr>
              <a:t>Vad har du upplevt mer av under pandemin:</a:t>
            </a:r>
            <a:endParaRPr lang="en-US" dirty="0">
              <a:latin typeface="Calibri"/>
              <a:ea typeface="MS PGothic"/>
              <a:cs typeface="Calibri"/>
            </a:endParaRPr>
          </a:p>
          <a:p>
            <a:r>
              <a:rPr lang="en-US">
                <a:latin typeface="Calibri"/>
                <a:ea typeface="MS PGothic"/>
                <a:cs typeface="Calibri"/>
              </a:rPr>
              <a:t>Kvinnor</a:t>
            </a:r>
            <a:r>
              <a:rPr lang="en-US" dirty="0">
                <a:latin typeface="Calibri"/>
                <a:ea typeface="MS PGothic"/>
                <a:cs typeface="Calibri"/>
              </a:rPr>
              <a:t> </a:t>
            </a:r>
            <a:r>
              <a:rPr lang="en-US" err="1">
                <a:latin typeface="Calibri"/>
                <a:ea typeface="MS PGothic"/>
                <a:cs typeface="Calibri"/>
              </a:rPr>
              <a:t>upplever</a:t>
            </a:r>
            <a:r>
              <a:rPr lang="en-US" dirty="0">
                <a:latin typeface="Calibri"/>
                <a:ea typeface="MS PGothic"/>
                <a:cs typeface="Calibri"/>
              </a:rPr>
              <a:t> </a:t>
            </a:r>
            <a:r>
              <a:rPr lang="en-US" err="1">
                <a:latin typeface="Calibri"/>
                <a:ea typeface="MS PGothic"/>
                <a:cs typeface="Calibri"/>
              </a:rPr>
              <a:t>fler</a:t>
            </a:r>
            <a:r>
              <a:rPr lang="en-US" dirty="0">
                <a:latin typeface="Calibri"/>
                <a:ea typeface="MS PGothic"/>
                <a:cs typeface="Calibri"/>
              </a:rPr>
              <a:t> problem </a:t>
            </a:r>
            <a:r>
              <a:rPr lang="en-US" err="1">
                <a:latin typeface="Calibri"/>
                <a:ea typeface="MS PGothic"/>
                <a:cs typeface="Calibri"/>
              </a:rPr>
              <a:t>än</a:t>
            </a:r>
            <a:r>
              <a:rPr lang="en-US" dirty="0">
                <a:latin typeface="Calibri"/>
                <a:ea typeface="MS PGothic"/>
                <a:cs typeface="Calibri"/>
              </a:rPr>
              <a:t> </a:t>
            </a:r>
            <a:r>
              <a:rPr lang="en-US" err="1">
                <a:latin typeface="Calibri"/>
                <a:ea typeface="MS PGothic"/>
                <a:cs typeface="Calibri"/>
              </a:rPr>
              <a:t>män</a:t>
            </a:r>
            <a:r>
              <a:rPr lang="en-US" dirty="0">
                <a:latin typeface="Calibri"/>
                <a:ea typeface="MS PGothic"/>
                <a:cs typeface="Calibri"/>
              </a:rPr>
              <a:t> </a:t>
            </a:r>
            <a:r>
              <a:rPr lang="en-US" err="1">
                <a:latin typeface="Calibri"/>
                <a:ea typeface="MS PGothic"/>
                <a:cs typeface="Calibri"/>
              </a:rPr>
              <a:t>och</a:t>
            </a:r>
            <a:r>
              <a:rPr lang="en-US" dirty="0">
                <a:latin typeface="Calibri"/>
                <a:ea typeface="MS PGothic"/>
                <a:cs typeface="Calibri"/>
              </a:rPr>
              <a:t> de </a:t>
            </a:r>
            <a:r>
              <a:rPr lang="en-US" err="1">
                <a:latin typeface="Calibri"/>
                <a:ea typeface="MS PGothic"/>
                <a:cs typeface="Calibri"/>
              </a:rPr>
              <a:t>upplever</a:t>
            </a:r>
            <a:r>
              <a:rPr lang="en-US" dirty="0">
                <a:latin typeface="Calibri"/>
                <a:ea typeface="MS PGothic"/>
                <a:cs typeface="Calibri"/>
              </a:rPr>
              <a:t> dem I </a:t>
            </a:r>
            <a:r>
              <a:rPr lang="en-US" err="1">
                <a:latin typeface="Calibri"/>
                <a:ea typeface="MS PGothic"/>
                <a:cs typeface="Calibri"/>
              </a:rPr>
              <a:t>högre</a:t>
            </a:r>
            <a:r>
              <a:rPr lang="en-US" dirty="0">
                <a:latin typeface="Calibri"/>
                <a:ea typeface="MS PGothic"/>
                <a:cs typeface="Calibri"/>
              </a:rPr>
              <a:t> </a:t>
            </a:r>
            <a:r>
              <a:rPr lang="en-US">
                <a:latin typeface="Calibri"/>
                <a:ea typeface="MS PGothic"/>
                <a:cs typeface="Calibri"/>
              </a:rPr>
              <a:t>utsträckning</a:t>
            </a:r>
            <a:endParaRPr lang="en-US" dirty="0">
              <a:latin typeface="Calibri"/>
              <a:ea typeface="MS PGothic"/>
              <a:cs typeface="Calibri"/>
            </a:endParaRPr>
          </a:p>
          <a:p>
            <a:endParaRPr lang="en-US" dirty="0">
              <a:latin typeface="Times"/>
              <a:ea typeface="MS PGothic"/>
              <a:cs typeface="Times"/>
            </a:endParaRPr>
          </a:p>
          <a:p>
            <a:pPr marL="171450" indent="-171450">
              <a:buFont typeface="Arial"/>
              <a:buChar char="•"/>
            </a:pPr>
            <a:r>
              <a:rPr lang="en-US" b="1">
                <a:latin typeface="Times"/>
                <a:ea typeface="MS PGothic"/>
                <a:cs typeface="Times"/>
              </a:rPr>
              <a:t>Diagrammet </a:t>
            </a:r>
            <a:r>
              <a:rPr lang="en-US">
                <a:latin typeface="Times"/>
                <a:ea typeface="MS PGothic"/>
                <a:cs typeface="Times"/>
              </a:rPr>
              <a:t>visar att kvinnor i arbetaryrken i högre utsträckning än män sett ett ökat antal problem med arbetsmiljön under pandemin. Det mest akuta, som upplevs av nästan hälften av arbetarkvinnorna, är personalbrist. </a:t>
            </a:r>
          </a:p>
          <a:p>
            <a:pPr marL="171450" indent="-171450">
              <a:buFont typeface="Arial"/>
              <a:buChar char="•"/>
            </a:pPr>
            <a:r>
              <a:rPr lang="en-US">
                <a:latin typeface="Times"/>
                <a:ea typeface="MS PGothic"/>
                <a:cs typeface="Times"/>
              </a:rPr>
              <a:t>Men även ensamarbete, en ansträngd fysisk arbetsmiljö, svårigheter att hålla kontakter smittsäkra och bristfällig information från chef eller ledning har varit problem som ökat i hög utsträckning under 2020. </a:t>
            </a:r>
            <a:endParaRPr lang="en-US">
              <a:cs typeface="Times"/>
            </a:endParaRPr>
          </a:p>
          <a:p>
            <a:pPr marL="171450" indent="-171450">
              <a:buFont typeface="Arial"/>
              <a:buChar char="•"/>
            </a:pPr>
            <a:endParaRPr lang="en-US" dirty="0">
              <a:latin typeface="Times"/>
              <a:ea typeface="MS PGothic"/>
              <a:cs typeface="Times"/>
            </a:endParaRPr>
          </a:p>
          <a:p>
            <a:pPr marL="171450" indent="-171450">
              <a:buFont typeface="Arial"/>
              <a:buChar char="•"/>
            </a:pPr>
            <a:r>
              <a:rPr lang="en-US">
                <a:latin typeface="Times"/>
                <a:ea typeface="MS PGothic"/>
                <a:cs typeface="Times"/>
              </a:rPr>
              <a:t>Överlag är det tydligt att många av de problem som finns inom arbetaryrken, för både kvinnor och män, blivit ännu tydligare under pandemin.</a:t>
            </a:r>
            <a:endParaRPr lang="en-US">
              <a:cs typeface="Times"/>
            </a:endParaRPr>
          </a:p>
          <a:p>
            <a:endParaRPr lang="en-US" dirty="0">
              <a:latin typeface="Times"/>
              <a:cs typeface="Times"/>
            </a:endParaRPr>
          </a:p>
          <a:p>
            <a:pPr marL="171450" indent="-171450">
              <a:buFont typeface="Arial"/>
              <a:buChar char="•"/>
            </a:pPr>
            <a:r>
              <a:rPr lang="en-US">
                <a:latin typeface="Times"/>
                <a:ea typeface="MS PGothic"/>
                <a:cs typeface="Times"/>
              </a:rPr>
              <a:t>14 procent har förlorat inkomst. Män pga permittering. Kvinnor främst på grund av de fått jobba mindre. Därefter permittering och egen sjukdom. Särskilt vård- och omsorg och förskola (6 av 10 kvinnor som förlorat inkomst uppger egen sjukdom)</a:t>
            </a:r>
            <a:endParaRPr lang="en-US" dirty="0">
              <a:latin typeface="Times"/>
              <a:cs typeface="Times"/>
            </a:endParaRPr>
          </a:p>
          <a:p>
            <a:endParaRPr lang="en-US" dirty="0">
              <a:latin typeface="Calibri"/>
              <a:cs typeface="Calibri"/>
            </a:endParaRPr>
          </a:p>
          <a:p>
            <a:endParaRPr lang="en-US" dirty="0">
              <a:latin typeface="Calibri"/>
              <a:cs typeface="Calibri"/>
            </a:endParaRPr>
          </a:p>
          <a:p>
            <a:pPr marL="342900" indent="-342900">
              <a:spcBef>
                <a:spcPct val="0"/>
              </a:spcBef>
              <a:spcAft>
                <a:spcPct val="50000"/>
              </a:spcAft>
              <a:buFont typeface="Symbol,Sans-Serif"/>
              <a:buChar char=""/>
            </a:pPr>
            <a:r>
              <a:rPr lang="sv-SE" b="1" dirty="0">
                <a:latin typeface="Times"/>
                <a:ea typeface="MS PGothic"/>
                <a:cs typeface="Times"/>
              </a:rPr>
              <a:t>Åtta av tio </a:t>
            </a:r>
            <a:r>
              <a:rPr lang="sv-SE">
                <a:latin typeface="Times"/>
                <a:ea typeface="MS PGothic"/>
                <a:cs typeface="Times"/>
              </a:rPr>
              <a:t>svarande uppger att de kunnat stanna hemma vid minsta symtom hemma. Kvinnor uppger i högre utsträckning än män att de kunnat stanna hemma.</a:t>
            </a:r>
          </a:p>
          <a:p>
            <a:pPr marL="342900" indent="-342900">
              <a:spcBef>
                <a:spcPct val="0"/>
              </a:spcBef>
              <a:spcAft>
                <a:spcPct val="50000"/>
              </a:spcAft>
              <a:buFont typeface="Symbol,Sans-Serif"/>
              <a:buChar char=""/>
            </a:pPr>
            <a:r>
              <a:rPr lang="sv-SE" dirty="0">
                <a:latin typeface="Times"/>
                <a:ea typeface="MS PGothic"/>
                <a:cs typeface="Times"/>
              </a:rPr>
              <a:t>De som gått till jobbet trots sjuka eller symptom anger att det blir svårt ekonomiskt att vara hemma sjuk och </a:t>
            </a:r>
            <a:r>
              <a:rPr lang="sv-SE" b="1" dirty="0">
                <a:latin typeface="Times"/>
                <a:ea typeface="MS PGothic"/>
                <a:cs typeface="Times"/>
              </a:rPr>
              <a:t>förlora inkomst</a:t>
            </a:r>
            <a:r>
              <a:rPr lang="sv-SE" dirty="0">
                <a:latin typeface="Times"/>
                <a:ea typeface="MS PGothic"/>
                <a:cs typeface="Times"/>
              </a:rPr>
              <a:t>. </a:t>
            </a:r>
            <a:r>
              <a:rPr lang="sv-SE" i="1" dirty="0">
                <a:latin typeface="Times"/>
                <a:ea typeface="MS PGothic"/>
                <a:cs typeface="Times"/>
              </a:rPr>
              <a:t>För personer med de lägsta lönerna är detta svar särskilt markant</a:t>
            </a:r>
            <a:r>
              <a:rPr lang="sv-SE" dirty="0">
                <a:latin typeface="Times"/>
                <a:ea typeface="MS PGothic"/>
                <a:cs typeface="Times"/>
              </a:rPr>
              <a:t>. Vidare förklarningar är att en inte vill belasta sina arbetskamrater eller upplever att ingen annan gör jobbet om en är borta och att det inte finns vikarier. </a:t>
            </a:r>
          </a:p>
          <a:p>
            <a:pPr marL="342900" indent="-342900">
              <a:spcBef>
                <a:spcPct val="0"/>
              </a:spcBef>
              <a:spcAft>
                <a:spcPct val="50000"/>
              </a:spcAft>
              <a:buFont typeface="Symbol,Sans-Serif"/>
              <a:buChar char=""/>
            </a:pPr>
            <a:endParaRPr lang="sv-SE" dirty="0">
              <a:latin typeface="Times"/>
              <a:cs typeface="Times"/>
            </a:endParaRPr>
          </a:p>
          <a:p>
            <a:pPr marL="342900" indent="-342900">
              <a:spcBef>
                <a:spcPct val="0"/>
              </a:spcBef>
              <a:spcAft>
                <a:spcPct val="50000"/>
              </a:spcAft>
              <a:buFont typeface="Symbol,Sans-Serif"/>
              <a:buChar char=""/>
            </a:pPr>
            <a:endParaRPr lang="sv-SE" dirty="0">
              <a:latin typeface="Times"/>
              <a:ea typeface="MS PGothic"/>
              <a:cs typeface="Times"/>
            </a:endParaRPr>
          </a:p>
          <a:p>
            <a:pPr marL="171450" indent="-171450">
              <a:lnSpc>
                <a:spcPts val="1200"/>
              </a:lnSpc>
              <a:spcBef>
                <a:spcPct val="0"/>
              </a:spcBef>
              <a:spcAft>
                <a:spcPct val="50000"/>
              </a:spcAft>
              <a:buFont typeface="Arial"/>
              <a:buChar char="•"/>
            </a:pPr>
            <a:r>
              <a:rPr lang="sv-SE" dirty="0">
                <a:latin typeface="Times"/>
                <a:ea typeface="MS PGothic"/>
                <a:cs typeface="Times"/>
              </a:rPr>
              <a:t>Arbetare och kvinnor i synnerhet upplever i högre grad </a:t>
            </a:r>
            <a:r>
              <a:rPr lang="sv-SE" b="1" dirty="0">
                <a:latin typeface="Times"/>
                <a:ea typeface="MS PGothic"/>
                <a:cs typeface="Times"/>
              </a:rPr>
              <a:t>personalbrist</a:t>
            </a:r>
            <a:r>
              <a:rPr lang="sv-SE" dirty="0">
                <a:latin typeface="Times"/>
                <a:ea typeface="MS PGothic"/>
                <a:cs typeface="Times"/>
              </a:rPr>
              <a:t> än män. Även </a:t>
            </a:r>
            <a:r>
              <a:rPr lang="sv-SE" b="1" dirty="0">
                <a:latin typeface="Times"/>
                <a:ea typeface="MS PGothic"/>
                <a:cs typeface="Times"/>
              </a:rPr>
              <a:t>bristfällig eller otydlig information från chef </a:t>
            </a:r>
            <a:r>
              <a:rPr lang="sv-SE" dirty="0">
                <a:latin typeface="Times"/>
                <a:ea typeface="MS PGothic"/>
                <a:cs typeface="Times"/>
              </a:rPr>
              <a:t>eller ledning förekommer i större omfattning än tidigare. Likaså problem relaterat till den </a:t>
            </a:r>
            <a:r>
              <a:rPr lang="sv-SE" b="1" dirty="0">
                <a:latin typeface="Times"/>
                <a:ea typeface="MS PGothic"/>
                <a:cs typeface="Times"/>
              </a:rPr>
              <a:t>fysiska arbetsmiljön</a:t>
            </a:r>
            <a:r>
              <a:rPr lang="sv-SE" dirty="0">
                <a:latin typeface="Times"/>
                <a:ea typeface="MS PGothic"/>
                <a:cs typeface="Times"/>
              </a:rPr>
              <a:t> och ergonomin där kvinnor i högre grad än män lyfter denna problematik. Andra aspekter som de tillfrågade har upplevt mer av är </a:t>
            </a:r>
            <a:r>
              <a:rPr lang="sv-SE" b="1" dirty="0">
                <a:latin typeface="Times"/>
                <a:ea typeface="MS PGothic"/>
                <a:cs typeface="Times"/>
              </a:rPr>
              <a:t>svårigheten i att kontakten med tredje person </a:t>
            </a:r>
            <a:r>
              <a:rPr lang="sv-SE" dirty="0">
                <a:latin typeface="Times"/>
                <a:ea typeface="MS PGothic"/>
                <a:cs typeface="Times"/>
              </a:rPr>
              <a:t>såsom föräldrar, anhöriga eller patienter inte kan </a:t>
            </a:r>
            <a:r>
              <a:rPr lang="sv-SE" b="1" dirty="0">
                <a:latin typeface="Times"/>
                <a:ea typeface="MS PGothic"/>
                <a:cs typeface="Times"/>
              </a:rPr>
              <a:t>hållas </a:t>
            </a:r>
            <a:r>
              <a:rPr lang="sv-SE" b="1" err="1">
                <a:latin typeface="Times"/>
                <a:ea typeface="MS PGothic"/>
                <a:cs typeface="Times"/>
              </a:rPr>
              <a:t>smittsäkra</a:t>
            </a:r>
            <a:r>
              <a:rPr lang="sv-SE" b="1" dirty="0">
                <a:latin typeface="Times"/>
                <a:ea typeface="MS PGothic"/>
                <a:cs typeface="Times"/>
              </a:rPr>
              <a:t>. Ensamarbetet</a:t>
            </a:r>
            <a:r>
              <a:rPr lang="sv-SE" dirty="0">
                <a:latin typeface="Times"/>
                <a:ea typeface="MS PGothic"/>
                <a:cs typeface="Times"/>
              </a:rPr>
              <a:t> är en vidare faktor som arbetarna och i synnerhet kvinnor upplevt mer av under pandemin än innan.</a:t>
            </a:r>
            <a:endParaRPr lang="en-US" dirty="0">
              <a:latin typeface="Times"/>
              <a:ea typeface="MS PGothic"/>
              <a:cs typeface="Times"/>
            </a:endParaRPr>
          </a:p>
          <a:p>
            <a:pPr marL="342900" indent="-342900">
              <a:spcBef>
                <a:spcPct val="0"/>
              </a:spcBef>
              <a:spcAft>
                <a:spcPct val="50000"/>
              </a:spcAft>
              <a:buFont typeface="Symbol,Sans-Serif"/>
              <a:buChar char=""/>
            </a:pPr>
            <a:endParaRPr lang="sv-SE" dirty="0">
              <a:latin typeface="Times"/>
              <a:cs typeface="Times"/>
            </a:endParaRPr>
          </a:p>
          <a:p>
            <a:endParaRPr lang="en-US" dirty="0">
              <a:latin typeface="Calibri"/>
              <a:cs typeface="Calibri"/>
            </a:endParaRPr>
          </a:p>
        </p:txBody>
      </p:sp>
      <p:sp>
        <p:nvSpPr>
          <p:cNvPr id="4" name="Platshållare för bildnummer 3"/>
          <p:cNvSpPr>
            <a:spLocks noGrp="1"/>
          </p:cNvSpPr>
          <p:nvPr>
            <p:ph type="sldNum" sz="quarter" idx="5"/>
          </p:nvPr>
        </p:nvSpPr>
        <p:spPr/>
        <p:txBody>
          <a:bodyPr/>
          <a:lstStyle/>
          <a:p>
            <a:fld id="{B23F8375-618E-9542-B066-E48D8CF07DE1}" type="slidenum">
              <a:rPr lang="sv-SE" altLang="x-none"/>
              <a:pPr/>
              <a:t>5</a:t>
            </a:fld>
            <a:endParaRPr lang="sv-SE" altLang="x-none"/>
          </a:p>
        </p:txBody>
      </p:sp>
    </p:spTree>
    <p:extLst>
      <p:ext uri="{BB962C8B-B14F-4D97-AF65-F5344CB8AC3E}">
        <p14:creationId xmlns:p14="http://schemas.microsoft.com/office/powerpoint/2010/main" val="701533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a:latin typeface="Times"/>
                <a:ea typeface="MS PGothic"/>
                <a:cs typeface="Times"/>
              </a:rPr>
              <a:t>Villkoren i arbetslivet för personer i arbetaryrken har förändrats under pandemin. Inte för att de arbetat hemifrån, utan tvärt om för att de inte kunnat göra det. </a:t>
            </a:r>
            <a:endParaRPr lang="sv-SE">
              <a:latin typeface="Times"/>
              <a:ea typeface="MS PGothic"/>
              <a:cs typeface="Times"/>
            </a:endParaRPr>
          </a:p>
          <a:p>
            <a:endParaRPr lang="en-US" dirty="0">
              <a:latin typeface="Times"/>
              <a:ea typeface="MS PGothic"/>
              <a:cs typeface="Times"/>
            </a:endParaRPr>
          </a:p>
          <a:p>
            <a:r>
              <a:rPr lang="en-US"/>
              <a:t>Pandemin har satt extra press på det redan tidigare eftersatta och underdimensionerade systematiska arbetsmiljöarbetet i kvinnodominerade branscher. Tungt arbete, konstant personalbrist och otydligt ledarskap riskerar att få långsiktiga effekter på människors hälsa. Det finns en stor risk för en kommande hälsoskuld bland kvinnor i arbetaryrken.</a:t>
            </a:r>
          </a:p>
          <a:p>
            <a:endParaRPr lang="en-US" dirty="0">
              <a:latin typeface="Times"/>
              <a:ea typeface="MS PGothic"/>
              <a:cs typeface="Times"/>
            </a:endParaRPr>
          </a:p>
          <a:p>
            <a:r>
              <a:rPr lang="en-US">
                <a:latin typeface="Times"/>
                <a:ea typeface="MS PGothic"/>
                <a:cs typeface="Times"/>
              </a:rPr>
              <a:t> - På kort sikt går effekterna av pandeminatt se på arbetares minskade sysselsättning och ökade arbetslöshet, liksom i bristerna i möjligheten för många arbetare att kunna genomföra sitt arbete på tryggt sätt.</a:t>
            </a:r>
            <a:endParaRPr lang="sv-SE">
              <a:latin typeface="Times"/>
              <a:ea typeface="MS PGothic"/>
              <a:cs typeface="Times"/>
            </a:endParaRPr>
          </a:p>
          <a:p>
            <a:r>
              <a:rPr lang="en-US">
                <a:latin typeface="Times"/>
                <a:ea typeface="MS PGothic"/>
                <a:cs typeface="Times"/>
              </a:rPr>
              <a:t> -  På längre sikthandlar det om hur hårt en ökad arbetsbelastning i kombination med olika typer av arbetsmiljöproblem i pandemins efterverkningar kommer att slå mot arbetares hälsa och välmående.</a:t>
            </a:r>
          </a:p>
          <a:p>
            <a:endParaRPr lang="en-US" dirty="0">
              <a:latin typeface="Times"/>
              <a:ea typeface="MS PGothic"/>
              <a:cs typeface="Times"/>
            </a:endParaRPr>
          </a:p>
          <a:p>
            <a:r>
              <a:rPr lang="en-US">
                <a:latin typeface="Times"/>
                <a:ea typeface="MS PGothic"/>
                <a:cs typeface="Times"/>
              </a:rPr>
              <a:t>Redan existerande brister I arbetsmiljö, bemanning</a:t>
            </a:r>
            <a:endParaRPr lang="en-US" dirty="0">
              <a:latin typeface="Times"/>
              <a:ea typeface="MS PGothic"/>
              <a:cs typeface="Times"/>
            </a:endParaRPr>
          </a:p>
        </p:txBody>
      </p:sp>
      <p:sp>
        <p:nvSpPr>
          <p:cNvPr id="4" name="Platshållare för bildnummer 3"/>
          <p:cNvSpPr>
            <a:spLocks noGrp="1"/>
          </p:cNvSpPr>
          <p:nvPr>
            <p:ph type="sldNum" sz="quarter" idx="5"/>
          </p:nvPr>
        </p:nvSpPr>
        <p:spPr/>
        <p:txBody>
          <a:bodyPr/>
          <a:lstStyle/>
          <a:p>
            <a:fld id="{B23F8375-618E-9542-B066-E48D8CF07DE1}" type="slidenum">
              <a:rPr lang="sv-SE" altLang="x-none"/>
              <a:pPr/>
              <a:t>6</a:t>
            </a:fld>
            <a:endParaRPr lang="sv-SE" altLang="x-none"/>
          </a:p>
        </p:txBody>
      </p:sp>
    </p:spTree>
    <p:extLst>
      <p:ext uri="{BB962C8B-B14F-4D97-AF65-F5344CB8AC3E}">
        <p14:creationId xmlns:p14="http://schemas.microsoft.com/office/powerpoint/2010/main" val="15784982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obj" preserve="1">
  <p:cSld name="Rubrik och innehåll">
    <p:spTree>
      <p:nvGrpSpPr>
        <p:cNvPr id="1" name=""/>
        <p:cNvGrpSpPr/>
        <p:nvPr/>
      </p:nvGrpSpPr>
      <p:grpSpPr>
        <a:xfrm>
          <a:off x="0" y="0"/>
          <a:ext cx="0" cy="0"/>
          <a:chOff x="0" y="0"/>
          <a:chExt cx="0" cy="0"/>
        </a:xfrm>
      </p:grpSpPr>
      <p:pic>
        <p:nvPicPr>
          <p:cNvPr id="5" name="Bildobjekt 6" descr="LO_Monogra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388" y="306388"/>
            <a:ext cx="433387"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objekt 10" descr="Landsorg_i_Sverig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6938" y="4708525"/>
            <a:ext cx="15732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lvl1pPr marL="0" indent="0">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Rectangle 6"/>
          <p:cNvSpPr>
            <a:spLocks noGrp="1" noChangeArrowheads="1"/>
          </p:cNvSpPr>
          <p:nvPr>
            <p:ph type="sldNum" sz="quarter" idx="10"/>
          </p:nvPr>
        </p:nvSpPr>
        <p:spPr/>
        <p:txBody>
          <a:bodyPr/>
          <a:lstStyle>
            <a:lvl1pPr algn="l">
              <a:defRPr/>
            </a:lvl1pPr>
          </a:lstStyle>
          <a:p>
            <a:fld id="{4470806B-E4F3-3C48-A147-7B24D835428A}" type="slidenum">
              <a:rPr lang="en-US" altLang="x-none" smtClean="0"/>
              <a:pPr/>
              <a:t>‹#›</a:t>
            </a:fld>
            <a:endParaRPr lang="en-US" altLang="x-none"/>
          </a:p>
        </p:txBody>
      </p:sp>
    </p:spTree>
    <p:extLst>
      <p:ext uri="{BB962C8B-B14F-4D97-AF65-F5344CB8AC3E}">
        <p14:creationId xmlns:p14="http://schemas.microsoft.com/office/powerpoint/2010/main" val="88947259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par>
                          <p:cTn id="25" fill="hold">
                            <p:stCondLst>
                              <p:cond delay="50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childTnLst>
                                </p:cTn>
                              </p:par>
                            </p:childTnLst>
                          </p:cTn>
                        </p:par>
                        <p:par>
                          <p:cTn id="29" fill="hold">
                            <p:stCondLst>
                              <p:cond delay="6000"/>
                            </p:stCondLst>
                            <p:childTnLst>
                              <p:par>
                                <p:cTn id="30" presetID="10"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bldLvl="5">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7"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txAndObj" preserve="1">
  <p:cSld name="Rubrik, text och innehåll">
    <p:spTree>
      <p:nvGrpSpPr>
        <p:cNvPr id="1" name=""/>
        <p:cNvGrpSpPr/>
        <p:nvPr/>
      </p:nvGrpSpPr>
      <p:grpSpPr>
        <a:xfrm>
          <a:off x="0" y="0"/>
          <a:ext cx="0" cy="0"/>
          <a:chOff x="0" y="0"/>
          <a:chExt cx="0" cy="0"/>
        </a:xfrm>
      </p:grpSpPr>
      <p:pic>
        <p:nvPicPr>
          <p:cNvPr id="6" name="Bildobjekt 6" descr="LO_Monogra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388" y="306388"/>
            <a:ext cx="433387"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10" descr="Landsorg_i_Sverig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6938" y="4708525"/>
            <a:ext cx="15732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ubrik 1"/>
          <p:cNvSpPr>
            <a:spLocks noGrp="1"/>
          </p:cNvSpPr>
          <p:nvPr>
            <p:ph type="title"/>
          </p:nvPr>
        </p:nvSpPr>
        <p:spPr>
          <a:xfrm>
            <a:off x="1371600" y="800100"/>
            <a:ext cx="7391400" cy="800100"/>
          </a:xfrm>
        </p:spPr>
        <p:txBody>
          <a:bodyPr/>
          <a:lstStyle/>
          <a:p>
            <a:r>
              <a:rPr lang="sv-SE"/>
              <a:t>Klicka här för att ändra format</a:t>
            </a:r>
          </a:p>
        </p:txBody>
      </p:sp>
      <p:sp>
        <p:nvSpPr>
          <p:cNvPr id="3" name="Platshållare för text 2"/>
          <p:cNvSpPr>
            <a:spLocks noGrp="1"/>
          </p:cNvSpPr>
          <p:nvPr>
            <p:ph type="body" sz="half" idx="1"/>
          </p:nvPr>
        </p:nvSpPr>
        <p:spPr>
          <a:xfrm>
            <a:off x="1371600" y="1771650"/>
            <a:ext cx="3390900" cy="2686050"/>
          </a:xfrm>
        </p:spPr>
        <p:txBody>
          <a:bodyPr/>
          <a:lstStyle>
            <a:lvl1pPr marL="0" indent="0">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14900" y="1771650"/>
            <a:ext cx="3390900" cy="2686050"/>
          </a:xfrm>
        </p:spPr>
        <p:txBody>
          <a:bodyPr/>
          <a:lstStyle>
            <a:lvl1pPr marL="0" indent="0">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8" name="Rectangle 6"/>
          <p:cNvSpPr>
            <a:spLocks noGrp="1" noChangeArrowheads="1"/>
          </p:cNvSpPr>
          <p:nvPr>
            <p:ph type="sldNum" sz="quarter" idx="10"/>
          </p:nvPr>
        </p:nvSpPr>
        <p:spPr/>
        <p:txBody>
          <a:bodyPr/>
          <a:lstStyle>
            <a:lvl1pPr algn="l">
              <a:defRPr/>
            </a:lvl1pPr>
          </a:lstStyle>
          <a:p>
            <a:fld id="{5013958D-043D-7E4F-8133-4FA439DABF5A}" type="slidenum">
              <a:rPr lang="en-US" altLang="x-none" smtClean="0"/>
              <a:pPr/>
              <a:t>‹#›</a:t>
            </a:fld>
            <a:endParaRPr lang="en-US" altLang="x-none"/>
          </a:p>
        </p:txBody>
      </p:sp>
    </p:spTree>
    <p:extLst>
      <p:ext uri="{BB962C8B-B14F-4D97-AF65-F5344CB8AC3E}">
        <p14:creationId xmlns:p14="http://schemas.microsoft.com/office/powerpoint/2010/main" val="732186977"/>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par>
                          <p:cTn id="25" fill="hold">
                            <p:stCondLst>
                              <p:cond delay="50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childTnLst>
                                </p:cTn>
                              </p:par>
                            </p:childTnLst>
                          </p:cTn>
                        </p:par>
                        <p:par>
                          <p:cTn id="29" fill="hold">
                            <p:stCondLst>
                              <p:cond delay="6000"/>
                            </p:stCondLst>
                            <p:childTnLst>
                              <p:par>
                                <p:cTn id="30" presetID="10"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childTnLst>
                                </p:cTn>
                              </p:par>
                            </p:childTnLst>
                          </p:cTn>
                        </p:par>
                        <p:par>
                          <p:cTn id="33" fill="hold">
                            <p:stCondLst>
                              <p:cond delay="7000"/>
                            </p:stCondLst>
                            <p:childTnLst>
                              <p:par>
                                <p:cTn id="34" presetID="10" presetClass="entr" presetSubtype="0" fill="hold" grpId="0" nodeType="after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fade">
                                      <p:cBhvr>
                                        <p:cTn id="36" dur="1000"/>
                                        <p:tgtEl>
                                          <p:spTgt spid="4">
                                            <p:txEl>
                                              <p:pRg st="0" end="0"/>
                                            </p:txEl>
                                          </p:spTgt>
                                        </p:tgtEl>
                                      </p:cBhvr>
                                    </p:animEffect>
                                  </p:childTnLst>
                                </p:cTn>
                              </p:par>
                            </p:childTnLst>
                          </p:cTn>
                        </p:par>
                        <p:par>
                          <p:cTn id="37" fill="hold">
                            <p:stCondLst>
                              <p:cond delay="8000"/>
                            </p:stCondLst>
                            <p:childTnLst>
                              <p:par>
                                <p:cTn id="38" presetID="10" presetClass="entr" presetSubtype="0" fill="hold" grpId="0" nodeType="afterEffect">
                                  <p:stCondLst>
                                    <p:cond delay="0"/>
                                  </p:stCondLst>
                                  <p:childTnLst>
                                    <p:set>
                                      <p:cBhvr>
                                        <p:cTn id="39" dur="1" fill="hold">
                                          <p:stCondLst>
                                            <p:cond delay="0"/>
                                          </p:stCondLst>
                                        </p:cTn>
                                        <p:tgtEl>
                                          <p:spTgt spid="4">
                                            <p:txEl>
                                              <p:pRg st="1" end="1"/>
                                            </p:txEl>
                                          </p:spTgt>
                                        </p:tgtEl>
                                        <p:attrNameLst>
                                          <p:attrName>style.visibility</p:attrName>
                                        </p:attrNameLst>
                                      </p:cBhvr>
                                      <p:to>
                                        <p:strVal val="visible"/>
                                      </p:to>
                                    </p:set>
                                    <p:animEffect transition="in" filter="fade">
                                      <p:cBhvr>
                                        <p:cTn id="40" dur="1000"/>
                                        <p:tgtEl>
                                          <p:spTgt spid="4">
                                            <p:txEl>
                                              <p:pRg st="1" end="1"/>
                                            </p:txEl>
                                          </p:spTgt>
                                        </p:tgtEl>
                                      </p:cBhvr>
                                    </p:animEffect>
                                  </p:childTnLst>
                                </p:cTn>
                              </p:par>
                            </p:childTnLst>
                          </p:cTn>
                        </p:par>
                        <p:par>
                          <p:cTn id="41" fill="hold">
                            <p:stCondLst>
                              <p:cond delay="9000"/>
                            </p:stCondLst>
                            <p:childTnLst>
                              <p:par>
                                <p:cTn id="42" presetID="10" presetClass="entr" presetSubtype="0" fill="hold" grpId="0" nodeType="afterEffect">
                                  <p:stCondLst>
                                    <p:cond delay="0"/>
                                  </p:stCondLst>
                                  <p:childTnLst>
                                    <p:set>
                                      <p:cBhvr>
                                        <p:cTn id="43" dur="1" fill="hold">
                                          <p:stCondLst>
                                            <p:cond delay="0"/>
                                          </p:stCondLst>
                                        </p:cTn>
                                        <p:tgtEl>
                                          <p:spTgt spid="4">
                                            <p:txEl>
                                              <p:pRg st="2" end="2"/>
                                            </p:txEl>
                                          </p:spTgt>
                                        </p:tgtEl>
                                        <p:attrNameLst>
                                          <p:attrName>style.visibility</p:attrName>
                                        </p:attrNameLst>
                                      </p:cBhvr>
                                      <p:to>
                                        <p:strVal val="visible"/>
                                      </p:to>
                                    </p:set>
                                    <p:animEffect transition="in" filter="fade">
                                      <p:cBhvr>
                                        <p:cTn id="44" dur="1000"/>
                                        <p:tgtEl>
                                          <p:spTgt spid="4">
                                            <p:txEl>
                                              <p:pRg st="2" end="2"/>
                                            </p:txEl>
                                          </p:spTgt>
                                        </p:tgtEl>
                                      </p:cBhvr>
                                    </p:animEffect>
                                  </p:childTnLst>
                                </p:cTn>
                              </p:par>
                            </p:childTnLst>
                          </p:cTn>
                        </p:par>
                        <p:par>
                          <p:cTn id="45" fill="hold">
                            <p:stCondLst>
                              <p:cond delay="10000"/>
                            </p:stCondLst>
                            <p:childTnLst>
                              <p:par>
                                <p:cTn id="46" presetID="10" presetClass="entr" presetSubtype="0" fill="hold" grpId="0" nodeType="after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fade">
                                      <p:cBhvr>
                                        <p:cTn id="48" dur="1000"/>
                                        <p:tgtEl>
                                          <p:spTgt spid="4">
                                            <p:txEl>
                                              <p:pRg st="3" end="3"/>
                                            </p:txEl>
                                          </p:spTgt>
                                        </p:tgtEl>
                                      </p:cBhvr>
                                    </p:animEffect>
                                  </p:childTnLst>
                                </p:cTn>
                              </p:par>
                            </p:childTnLst>
                          </p:cTn>
                        </p:par>
                        <p:par>
                          <p:cTn id="49" fill="hold">
                            <p:stCondLst>
                              <p:cond delay="11000"/>
                            </p:stCondLst>
                            <p:childTnLst>
                              <p:par>
                                <p:cTn id="50" presetID="10" presetClass="entr" presetSubtype="0" fill="hold" grpId="0" nodeType="after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fade">
                                      <p:cBhvr>
                                        <p:cTn id="52"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bldLvl="5">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4" grpId="0" build="p" bldLvl="5">
        <p:tmplLst>
          <p:tmpl lvl="1">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Lst>
      </p:bldP>
      <p:bldP spid="8"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vå innehållsdelar">
    <p:spTree>
      <p:nvGrpSpPr>
        <p:cNvPr id="1" name=""/>
        <p:cNvGrpSpPr/>
        <p:nvPr/>
      </p:nvGrpSpPr>
      <p:grpSpPr>
        <a:xfrm>
          <a:off x="0" y="0"/>
          <a:ext cx="0" cy="0"/>
          <a:chOff x="0" y="0"/>
          <a:chExt cx="0" cy="0"/>
        </a:xfrm>
      </p:grpSpPr>
      <p:pic>
        <p:nvPicPr>
          <p:cNvPr id="6" name="Bildobjekt 6" descr="LO_Monogra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388" y="306388"/>
            <a:ext cx="433387"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10" descr="Landsorg_i_Sverig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6938" y="4708525"/>
            <a:ext cx="15732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1371600" y="1771650"/>
            <a:ext cx="3390900" cy="2686050"/>
          </a:xfrm>
        </p:spPr>
        <p:txBody>
          <a:bodyPr/>
          <a:lstStyle>
            <a:lvl1pPr marL="0" indent="0">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14900" y="1771650"/>
            <a:ext cx="3390900" cy="2686050"/>
          </a:xfrm>
        </p:spPr>
        <p:txBody>
          <a:bodyPr/>
          <a:lstStyle>
            <a:lvl1pPr marL="0" indent="0">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8" name="Rectangle 6"/>
          <p:cNvSpPr>
            <a:spLocks noGrp="1" noChangeArrowheads="1"/>
          </p:cNvSpPr>
          <p:nvPr>
            <p:ph type="sldNum" sz="quarter" idx="10"/>
          </p:nvPr>
        </p:nvSpPr>
        <p:spPr/>
        <p:txBody>
          <a:bodyPr/>
          <a:lstStyle>
            <a:lvl1pPr algn="l">
              <a:defRPr/>
            </a:lvl1pPr>
          </a:lstStyle>
          <a:p>
            <a:fld id="{343A3EFA-B1A5-D94E-B315-38025C9AC894}" type="slidenum">
              <a:rPr lang="en-US" altLang="x-none" smtClean="0"/>
              <a:pPr/>
              <a:t>‹#›</a:t>
            </a:fld>
            <a:endParaRPr lang="en-US" altLang="x-none"/>
          </a:p>
        </p:txBody>
      </p:sp>
    </p:spTree>
    <p:extLst>
      <p:ext uri="{BB962C8B-B14F-4D97-AF65-F5344CB8AC3E}">
        <p14:creationId xmlns:p14="http://schemas.microsoft.com/office/powerpoint/2010/main" val="78522512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par>
                          <p:cTn id="25" fill="hold">
                            <p:stCondLst>
                              <p:cond delay="50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childTnLst>
                                </p:cTn>
                              </p:par>
                            </p:childTnLst>
                          </p:cTn>
                        </p:par>
                        <p:par>
                          <p:cTn id="29" fill="hold">
                            <p:stCondLst>
                              <p:cond delay="6000"/>
                            </p:stCondLst>
                            <p:childTnLst>
                              <p:par>
                                <p:cTn id="30" presetID="10"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childTnLst>
                                </p:cTn>
                              </p:par>
                            </p:childTnLst>
                          </p:cTn>
                        </p:par>
                        <p:par>
                          <p:cTn id="33" fill="hold">
                            <p:stCondLst>
                              <p:cond delay="7000"/>
                            </p:stCondLst>
                            <p:childTnLst>
                              <p:par>
                                <p:cTn id="34" presetID="10" presetClass="entr" presetSubtype="0" fill="hold" grpId="0" nodeType="after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fade">
                                      <p:cBhvr>
                                        <p:cTn id="36" dur="1000"/>
                                        <p:tgtEl>
                                          <p:spTgt spid="4">
                                            <p:txEl>
                                              <p:pRg st="0" end="0"/>
                                            </p:txEl>
                                          </p:spTgt>
                                        </p:tgtEl>
                                      </p:cBhvr>
                                    </p:animEffect>
                                  </p:childTnLst>
                                </p:cTn>
                              </p:par>
                            </p:childTnLst>
                          </p:cTn>
                        </p:par>
                        <p:par>
                          <p:cTn id="37" fill="hold">
                            <p:stCondLst>
                              <p:cond delay="8000"/>
                            </p:stCondLst>
                            <p:childTnLst>
                              <p:par>
                                <p:cTn id="38" presetID="10" presetClass="entr" presetSubtype="0" fill="hold" grpId="0" nodeType="afterEffect">
                                  <p:stCondLst>
                                    <p:cond delay="0"/>
                                  </p:stCondLst>
                                  <p:childTnLst>
                                    <p:set>
                                      <p:cBhvr>
                                        <p:cTn id="39" dur="1" fill="hold">
                                          <p:stCondLst>
                                            <p:cond delay="0"/>
                                          </p:stCondLst>
                                        </p:cTn>
                                        <p:tgtEl>
                                          <p:spTgt spid="4">
                                            <p:txEl>
                                              <p:pRg st="1" end="1"/>
                                            </p:txEl>
                                          </p:spTgt>
                                        </p:tgtEl>
                                        <p:attrNameLst>
                                          <p:attrName>style.visibility</p:attrName>
                                        </p:attrNameLst>
                                      </p:cBhvr>
                                      <p:to>
                                        <p:strVal val="visible"/>
                                      </p:to>
                                    </p:set>
                                    <p:animEffect transition="in" filter="fade">
                                      <p:cBhvr>
                                        <p:cTn id="40" dur="1000"/>
                                        <p:tgtEl>
                                          <p:spTgt spid="4">
                                            <p:txEl>
                                              <p:pRg st="1" end="1"/>
                                            </p:txEl>
                                          </p:spTgt>
                                        </p:tgtEl>
                                      </p:cBhvr>
                                    </p:animEffect>
                                  </p:childTnLst>
                                </p:cTn>
                              </p:par>
                            </p:childTnLst>
                          </p:cTn>
                        </p:par>
                        <p:par>
                          <p:cTn id="41" fill="hold">
                            <p:stCondLst>
                              <p:cond delay="9000"/>
                            </p:stCondLst>
                            <p:childTnLst>
                              <p:par>
                                <p:cTn id="42" presetID="10" presetClass="entr" presetSubtype="0" fill="hold" grpId="0" nodeType="afterEffect">
                                  <p:stCondLst>
                                    <p:cond delay="0"/>
                                  </p:stCondLst>
                                  <p:childTnLst>
                                    <p:set>
                                      <p:cBhvr>
                                        <p:cTn id="43" dur="1" fill="hold">
                                          <p:stCondLst>
                                            <p:cond delay="0"/>
                                          </p:stCondLst>
                                        </p:cTn>
                                        <p:tgtEl>
                                          <p:spTgt spid="4">
                                            <p:txEl>
                                              <p:pRg st="2" end="2"/>
                                            </p:txEl>
                                          </p:spTgt>
                                        </p:tgtEl>
                                        <p:attrNameLst>
                                          <p:attrName>style.visibility</p:attrName>
                                        </p:attrNameLst>
                                      </p:cBhvr>
                                      <p:to>
                                        <p:strVal val="visible"/>
                                      </p:to>
                                    </p:set>
                                    <p:animEffect transition="in" filter="fade">
                                      <p:cBhvr>
                                        <p:cTn id="44" dur="1000"/>
                                        <p:tgtEl>
                                          <p:spTgt spid="4">
                                            <p:txEl>
                                              <p:pRg st="2" end="2"/>
                                            </p:txEl>
                                          </p:spTgt>
                                        </p:tgtEl>
                                      </p:cBhvr>
                                    </p:animEffect>
                                  </p:childTnLst>
                                </p:cTn>
                              </p:par>
                            </p:childTnLst>
                          </p:cTn>
                        </p:par>
                        <p:par>
                          <p:cTn id="45" fill="hold">
                            <p:stCondLst>
                              <p:cond delay="10000"/>
                            </p:stCondLst>
                            <p:childTnLst>
                              <p:par>
                                <p:cTn id="46" presetID="10" presetClass="entr" presetSubtype="0" fill="hold" grpId="0" nodeType="after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fade">
                                      <p:cBhvr>
                                        <p:cTn id="48" dur="1000"/>
                                        <p:tgtEl>
                                          <p:spTgt spid="4">
                                            <p:txEl>
                                              <p:pRg st="3" end="3"/>
                                            </p:txEl>
                                          </p:spTgt>
                                        </p:tgtEl>
                                      </p:cBhvr>
                                    </p:animEffect>
                                  </p:childTnLst>
                                </p:cTn>
                              </p:par>
                            </p:childTnLst>
                          </p:cTn>
                        </p:par>
                        <p:par>
                          <p:cTn id="49" fill="hold">
                            <p:stCondLst>
                              <p:cond delay="11000"/>
                            </p:stCondLst>
                            <p:childTnLst>
                              <p:par>
                                <p:cTn id="50" presetID="10" presetClass="entr" presetSubtype="0" fill="hold" grpId="0" nodeType="after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fade">
                                      <p:cBhvr>
                                        <p:cTn id="52"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4" grpId="0" build="p">
        <p:tmplLst>
          <p:tmpl lvl="1">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1000"/>
                        <p:tgtEl>
                          <p:spTgt spid="4"/>
                        </p:tgtEl>
                      </p:cBhvr>
                    </p:animEffect>
                  </p:childTnLst>
                </p:cTn>
              </p:par>
            </p:tnLst>
          </p:tmpl>
        </p:tmplLst>
      </p:bldP>
      <p:bldP spid="8"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xAndChart" preserve="1">
  <p:cSld name="Rubrik, text och diagram">
    <p:spTree>
      <p:nvGrpSpPr>
        <p:cNvPr id="1" name=""/>
        <p:cNvGrpSpPr/>
        <p:nvPr/>
      </p:nvGrpSpPr>
      <p:grpSpPr>
        <a:xfrm>
          <a:off x="0" y="0"/>
          <a:ext cx="0" cy="0"/>
          <a:chOff x="0" y="0"/>
          <a:chExt cx="0" cy="0"/>
        </a:xfrm>
      </p:grpSpPr>
      <p:pic>
        <p:nvPicPr>
          <p:cNvPr id="6" name="Bildobjekt 6" descr="LO_Monogra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388" y="306388"/>
            <a:ext cx="433387"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10" descr="Landsorg_i_Sverig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6938" y="4708525"/>
            <a:ext cx="15732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ubrik 1"/>
          <p:cNvSpPr>
            <a:spLocks noGrp="1"/>
          </p:cNvSpPr>
          <p:nvPr>
            <p:ph type="title"/>
          </p:nvPr>
        </p:nvSpPr>
        <p:spPr>
          <a:xfrm>
            <a:off x="1371600" y="800100"/>
            <a:ext cx="7391400" cy="800100"/>
          </a:xfrm>
        </p:spPr>
        <p:txBody>
          <a:bodyPr/>
          <a:lstStyle/>
          <a:p>
            <a:r>
              <a:rPr lang="sv-SE"/>
              <a:t>Klicka här för att ändra format</a:t>
            </a:r>
          </a:p>
        </p:txBody>
      </p:sp>
      <p:sp>
        <p:nvSpPr>
          <p:cNvPr id="3" name="Platshållare för text 2"/>
          <p:cNvSpPr>
            <a:spLocks noGrp="1"/>
          </p:cNvSpPr>
          <p:nvPr>
            <p:ph type="body" sz="half" idx="1"/>
          </p:nvPr>
        </p:nvSpPr>
        <p:spPr>
          <a:xfrm>
            <a:off x="1371600" y="1771650"/>
            <a:ext cx="3390900" cy="2686050"/>
          </a:xfrm>
        </p:spPr>
        <p:txBody>
          <a:bodyPr/>
          <a:lstStyle>
            <a:lvl1pPr marL="0" indent="0">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iagram 3"/>
          <p:cNvSpPr>
            <a:spLocks noGrp="1"/>
          </p:cNvSpPr>
          <p:nvPr>
            <p:ph type="chart" sz="half" idx="2"/>
          </p:nvPr>
        </p:nvSpPr>
        <p:spPr>
          <a:xfrm>
            <a:off x="4914900" y="1771650"/>
            <a:ext cx="3390900" cy="2686050"/>
          </a:xfrm>
        </p:spPr>
        <p:txBody>
          <a:bodyPr/>
          <a:lstStyle/>
          <a:p>
            <a:pPr lvl="0"/>
            <a:r>
              <a:rPr lang="sv-SE" noProof="0"/>
              <a:t>Klicka på ikonen för att lägga till ett diagram</a:t>
            </a:r>
          </a:p>
        </p:txBody>
      </p:sp>
      <p:sp>
        <p:nvSpPr>
          <p:cNvPr id="8" name="Rectangle 6"/>
          <p:cNvSpPr>
            <a:spLocks noGrp="1" noChangeArrowheads="1"/>
          </p:cNvSpPr>
          <p:nvPr>
            <p:ph type="sldNum" sz="quarter" idx="10"/>
          </p:nvPr>
        </p:nvSpPr>
        <p:spPr/>
        <p:txBody>
          <a:bodyPr/>
          <a:lstStyle>
            <a:lvl1pPr algn="l">
              <a:defRPr/>
            </a:lvl1pPr>
          </a:lstStyle>
          <a:p>
            <a:fld id="{9DF88E79-F7B3-1A49-B784-C1BBEAA4606B}" type="slidenum">
              <a:rPr lang="en-US" altLang="x-none" smtClean="0"/>
              <a:pPr/>
              <a:t>‹#›</a:t>
            </a:fld>
            <a:endParaRPr lang="en-US" altLang="x-none"/>
          </a:p>
        </p:txBody>
      </p:sp>
    </p:spTree>
    <p:extLst>
      <p:ext uri="{BB962C8B-B14F-4D97-AF65-F5344CB8AC3E}">
        <p14:creationId xmlns:p14="http://schemas.microsoft.com/office/powerpoint/2010/main" val="991732288"/>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par>
                          <p:cTn id="25" fill="hold">
                            <p:stCondLst>
                              <p:cond delay="50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childTnLst>
                                </p:cTn>
                              </p:par>
                            </p:childTnLst>
                          </p:cTn>
                        </p:par>
                        <p:par>
                          <p:cTn id="29" fill="hold">
                            <p:stCondLst>
                              <p:cond delay="6000"/>
                            </p:stCondLst>
                            <p:childTnLst>
                              <p:par>
                                <p:cTn id="30" presetID="10"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childTnLst>
                                </p:cTn>
                              </p:par>
                            </p:childTnLst>
                          </p:cTn>
                        </p:par>
                        <p:par>
                          <p:cTn id="33" fill="hold">
                            <p:stCondLst>
                              <p:cond delay="7000"/>
                            </p:stCondLst>
                            <p:childTnLst>
                              <p:par>
                                <p:cTn id="34" presetID="10" presetClass="entr" presetSubtype="0" fill="hold" grpId="0" nodeType="after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fade">
                                      <p:cBhvr>
                                        <p:cTn id="36"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5">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4" grpId="0" build="p" bldLvl="5"/>
      <p:bldP spid="8"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Endast rubrik">
    <p:spTree>
      <p:nvGrpSpPr>
        <p:cNvPr id="1" name=""/>
        <p:cNvGrpSpPr/>
        <p:nvPr/>
      </p:nvGrpSpPr>
      <p:grpSpPr>
        <a:xfrm>
          <a:off x="0" y="0"/>
          <a:ext cx="0" cy="0"/>
          <a:chOff x="0" y="0"/>
          <a:chExt cx="0" cy="0"/>
        </a:xfrm>
      </p:grpSpPr>
      <p:pic>
        <p:nvPicPr>
          <p:cNvPr id="4" name="Bildobjekt 6" descr="LO_Monogra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388" y="306388"/>
            <a:ext cx="433387"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Bildobjekt 10" descr="Landsorg_i_Sverig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6938" y="4708525"/>
            <a:ext cx="15732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ubrik 1"/>
          <p:cNvSpPr>
            <a:spLocks noGrp="1"/>
          </p:cNvSpPr>
          <p:nvPr>
            <p:ph type="title"/>
          </p:nvPr>
        </p:nvSpPr>
        <p:spPr/>
        <p:txBody>
          <a:bodyPr/>
          <a:lstStyle/>
          <a:p>
            <a:r>
              <a:rPr lang="sv-SE"/>
              <a:t>Klicka här för att ändra format</a:t>
            </a:r>
          </a:p>
        </p:txBody>
      </p:sp>
      <p:sp>
        <p:nvSpPr>
          <p:cNvPr id="6" name="Rectangle 6"/>
          <p:cNvSpPr>
            <a:spLocks noGrp="1" noChangeArrowheads="1"/>
          </p:cNvSpPr>
          <p:nvPr>
            <p:ph type="sldNum" sz="quarter" idx="10"/>
          </p:nvPr>
        </p:nvSpPr>
        <p:spPr/>
        <p:txBody>
          <a:bodyPr/>
          <a:lstStyle>
            <a:lvl1pPr algn="l">
              <a:defRPr/>
            </a:lvl1pPr>
          </a:lstStyle>
          <a:p>
            <a:fld id="{7864610B-D9F0-2A40-8B44-0FE4B6D2E779}" type="slidenum">
              <a:rPr lang="en-US" altLang="x-none" smtClean="0"/>
              <a:pPr/>
              <a:t>‹#›</a:t>
            </a:fld>
            <a:endParaRPr lang="en-US" altLang="x-none"/>
          </a:p>
        </p:txBody>
      </p:sp>
    </p:spTree>
    <p:extLst>
      <p:ext uri="{BB962C8B-B14F-4D97-AF65-F5344CB8AC3E}">
        <p14:creationId xmlns:p14="http://schemas.microsoft.com/office/powerpoint/2010/main" val="142398004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blank" preserve="1">
  <p:cSld name="Tom">
    <p:spTree>
      <p:nvGrpSpPr>
        <p:cNvPr id="1" name=""/>
        <p:cNvGrpSpPr/>
        <p:nvPr/>
      </p:nvGrpSpPr>
      <p:grpSpPr>
        <a:xfrm>
          <a:off x="0" y="0"/>
          <a:ext cx="0" cy="0"/>
          <a:chOff x="0" y="0"/>
          <a:chExt cx="0" cy="0"/>
        </a:xfrm>
      </p:grpSpPr>
      <p:pic>
        <p:nvPicPr>
          <p:cNvPr id="3" name="Bildobjekt 6" descr="LO_Monogra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6388" y="306388"/>
            <a:ext cx="433387"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Bildobjekt 10" descr="Landsorg_i_Sverig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6938" y="4708525"/>
            <a:ext cx="15732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
          <p:cNvSpPr>
            <a:spLocks noGrp="1" noChangeArrowheads="1"/>
          </p:cNvSpPr>
          <p:nvPr>
            <p:ph type="sldNum" sz="quarter" idx="10"/>
          </p:nvPr>
        </p:nvSpPr>
        <p:spPr/>
        <p:txBody>
          <a:bodyPr/>
          <a:lstStyle>
            <a:lvl1pPr algn="l">
              <a:defRPr/>
            </a:lvl1pPr>
          </a:lstStyle>
          <a:p>
            <a:fld id="{3F68EDB5-D78C-A247-839C-27D847338801}" type="slidenum">
              <a:rPr lang="en-US" altLang="x-none" smtClean="0"/>
              <a:pPr/>
              <a:t>‹#›</a:t>
            </a:fld>
            <a:endParaRPr lang="en-US" altLang="x-none"/>
          </a:p>
        </p:txBody>
      </p:sp>
    </p:spTree>
    <p:extLst>
      <p:ext uri="{BB962C8B-B14F-4D97-AF65-F5344CB8AC3E}">
        <p14:creationId xmlns:p14="http://schemas.microsoft.com/office/powerpoint/2010/main" val="127492137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1371600" y="800100"/>
            <a:ext cx="7391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x-none"/>
              <a:t>Klicka </a:t>
            </a:r>
            <a:r>
              <a:rPr lang="en-US" altLang="x-none" err="1"/>
              <a:t>här</a:t>
            </a:r>
            <a:r>
              <a:rPr lang="en-US" altLang="x-none"/>
              <a:t> </a:t>
            </a:r>
            <a:r>
              <a:rPr lang="en-US" altLang="x-none" err="1"/>
              <a:t>för</a:t>
            </a:r>
            <a:r>
              <a:rPr lang="en-US" altLang="x-none"/>
              <a:t> </a:t>
            </a:r>
            <a:r>
              <a:rPr lang="en-US" altLang="x-none" err="1"/>
              <a:t>att</a:t>
            </a:r>
            <a:r>
              <a:rPr lang="en-US" altLang="x-none"/>
              <a:t> </a:t>
            </a:r>
            <a:r>
              <a:rPr lang="en-US" altLang="x-none" err="1"/>
              <a:t>ändra</a:t>
            </a:r>
            <a:r>
              <a:rPr lang="en-US" altLang="x-none"/>
              <a:t> format </a:t>
            </a:r>
            <a:r>
              <a:rPr lang="en-US" altLang="x-none" err="1"/>
              <a:t>på</a:t>
            </a:r>
            <a:r>
              <a:rPr lang="en-US" altLang="x-none"/>
              <a:t> </a:t>
            </a:r>
            <a:r>
              <a:rPr lang="en-US" altLang="x-none" err="1"/>
              <a:t>bakgrundsrubriken</a:t>
            </a:r>
            <a:endParaRPr lang="en-US" altLang="x-none"/>
          </a:p>
        </p:txBody>
      </p:sp>
      <p:sp>
        <p:nvSpPr>
          <p:cNvPr id="28675" name="Rectangle 3"/>
          <p:cNvSpPr>
            <a:spLocks noGrp="1" noChangeArrowheads="1"/>
          </p:cNvSpPr>
          <p:nvPr>
            <p:ph type="body" idx="1"/>
          </p:nvPr>
        </p:nvSpPr>
        <p:spPr bwMode="auto">
          <a:xfrm>
            <a:off x="1371600" y="1771650"/>
            <a:ext cx="6934200" cy="268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Klicka här för att ändra format på bakgrundstexten</a:t>
            </a:r>
          </a:p>
          <a:p>
            <a:pPr lvl="1"/>
            <a:r>
              <a:rPr lang="en-US" altLang="x-none"/>
              <a:t>Nivå två</a:t>
            </a:r>
          </a:p>
          <a:p>
            <a:pPr lvl="2"/>
            <a:r>
              <a:rPr lang="en-US" altLang="x-none"/>
              <a:t>Nivå tre</a:t>
            </a:r>
          </a:p>
          <a:p>
            <a:pPr lvl="3"/>
            <a:r>
              <a:rPr lang="en-US" altLang="x-none"/>
              <a:t>Nivå fyra</a:t>
            </a:r>
          </a:p>
          <a:p>
            <a:pPr lvl="4"/>
            <a:r>
              <a:rPr lang="en-US" altLang="x-none"/>
              <a:t>Nivå fem</a:t>
            </a:r>
          </a:p>
        </p:txBody>
      </p:sp>
      <p:sp>
        <p:nvSpPr>
          <p:cNvPr id="11" name="Rectangle 6"/>
          <p:cNvSpPr>
            <a:spLocks noGrp="1" noChangeArrowheads="1"/>
          </p:cNvSpPr>
          <p:nvPr>
            <p:ph type="sldNum" sz="quarter" idx="4"/>
          </p:nvPr>
        </p:nvSpPr>
        <p:spPr bwMode="auto">
          <a:xfrm>
            <a:off x="306388" y="4613148"/>
            <a:ext cx="990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b="1">
                <a:solidFill>
                  <a:schemeClr val="bg2"/>
                </a:solidFill>
                <a:latin typeface="Arial" charset="0"/>
              </a:defRPr>
            </a:lvl1pPr>
          </a:lstStyle>
          <a:p>
            <a:pPr algn="l"/>
            <a:fld id="{51765BBB-4F42-C940-8DA6-09C3A8040DC7}" type="slidenum">
              <a:rPr lang="en-US" altLang="x-none" smtClean="0"/>
              <a:pPr algn="l"/>
              <a:t>‹#›</a:t>
            </a:fld>
            <a:endParaRPr lang="en-US" altLang="x-none"/>
          </a:p>
        </p:txBody>
      </p:sp>
      <p:pic>
        <p:nvPicPr>
          <p:cNvPr id="1030" name="Bildobjekt 8" descr="LO_Monogram.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06388" y="306388"/>
            <a:ext cx="433387"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Bildobjekt 10" descr="Landsorg_i_Sverige.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246938" y="4708525"/>
            <a:ext cx="157321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2" presetClass="entr" presetSubtype="1" fill="hold" grpId="0" nodeType="afterEffect">
                                  <p:stCondLst>
                                    <p:cond delay="500"/>
                                  </p:stCondLst>
                                  <p:childTnLst>
                                    <p:set>
                                      <p:cBhvr>
                                        <p:cTn id="11" dur="1" fill="hold">
                                          <p:stCondLst>
                                            <p:cond delay="0"/>
                                          </p:stCondLst>
                                        </p:cTn>
                                        <p:tgtEl>
                                          <p:spTgt spid="28674"/>
                                        </p:tgtEl>
                                        <p:attrNameLst>
                                          <p:attrName>style.visibility</p:attrName>
                                        </p:attrNameLst>
                                      </p:cBhvr>
                                      <p:to>
                                        <p:strVal val="visible"/>
                                      </p:to>
                                    </p:set>
                                    <p:animEffect transition="in" filter="wipe(up)">
                                      <p:cBhvr>
                                        <p:cTn id="12" dur="500"/>
                                        <p:tgtEl>
                                          <p:spTgt spid="28674"/>
                                        </p:tgtEl>
                                      </p:cBhvr>
                                    </p:animEffect>
                                  </p:childTnLst>
                                </p:cTn>
                              </p:par>
                            </p:childTnLst>
                          </p:cTn>
                        </p:par>
                        <p:par>
                          <p:cTn id="13" fill="hold" nodeType="afterGroup">
                            <p:stCondLst>
                              <p:cond delay="2000"/>
                            </p:stCondLst>
                            <p:childTnLst>
                              <p:par>
                                <p:cTn id="14" presetID="22" presetClass="entr" presetSubtype="1" fill="hold" grpId="0" nodeType="afterEffect">
                                  <p:stCondLst>
                                    <p:cond delay="0"/>
                                  </p:stCondLst>
                                  <p:childTnLst>
                                    <p:set>
                                      <p:cBhvr>
                                        <p:cTn id="15" dur="1" fill="hold">
                                          <p:stCondLst>
                                            <p:cond delay="0"/>
                                          </p:stCondLst>
                                        </p:cTn>
                                        <p:tgtEl>
                                          <p:spTgt spid="28675">
                                            <p:txEl>
                                              <p:pRg st="0" end="0"/>
                                            </p:txEl>
                                          </p:spTgt>
                                        </p:tgtEl>
                                        <p:attrNameLst>
                                          <p:attrName>style.visibility</p:attrName>
                                        </p:attrNameLst>
                                      </p:cBhvr>
                                      <p:to>
                                        <p:strVal val="visible"/>
                                      </p:to>
                                    </p:set>
                                    <p:animEffect transition="in" filter="wipe(up)">
                                      <p:cBhvr>
                                        <p:cTn id="16" dur="1000"/>
                                        <p:tgtEl>
                                          <p:spTgt spid="28675">
                                            <p:txEl>
                                              <p:pRg st="0" end="0"/>
                                            </p:txEl>
                                          </p:spTgt>
                                        </p:tgtEl>
                                      </p:cBhvr>
                                    </p:animEffect>
                                  </p:childTnLst>
                                </p:cTn>
                              </p:par>
                            </p:childTnLst>
                          </p:cTn>
                        </p:par>
                        <p:par>
                          <p:cTn id="17" fill="hold">
                            <p:stCondLst>
                              <p:cond delay="3000"/>
                            </p:stCondLst>
                            <p:childTnLst>
                              <p:par>
                                <p:cTn id="18" presetID="22" presetClass="entr" presetSubtype="1" fill="hold" grpId="0" nodeType="afterEffect">
                                  <p:stCondLst>
                                    <p:cond delay="500"/>
                                  </p:stCondLst>
                                  <p:childTnLst>
                                    <p:set>
                                      <p:cBhvr>
                                        <p:cTn id="19" dur="1" fill="hold">
                                          <p:stCondLst>
                                            <p:cond delay="0"/>
                                          </p:stCondLst>
                                        </p:cTn>
                                        <p:tgtEl>
                                          <p:spTgt spid="28675">
                                            <p:txEl>
                                              <p:pRg st="1" end="1"/>
                                            </p:txEl>
                                          </p:spTgt>
                                        </p:tgtEl>
                                        <p:attrNameLst>
                                          <p:attrName>style.visibility</p:attrName>
                                        </p:attrNameLst>
                                      </p:cBhvr>
                                      <p:to>
                                        <p:strVal val="visible"/>
                                      </p:to>
                                    </p:set>
                                    <p:animEffect transition="in" filter="wipe(up)">
                                      <p:cBhvr>
                                        <p:cTn id="20" dur="500"/>
                                        <p:tgtEl>
                                          <p:spTgt spid="28675">
                                            <p:txEl>
                                              <p:pRg st="1" end="1"/>
                                            </p:txEl>
                                          </p:spTgt>
                                        </p:tgtEl>
                                      </p:cBhvr>
                                    </p:animEffect>
                                  </p:childTnLst>
                                </p:cTn>
                              </p:par>
                            </p:childTnLst>
                          </p:cTn>
                        </p:par>
                        <p:par>
                          <p:cTn id="21" fill="hold">
                            <p:stCondLst>
                              <p:cond delay="4000"/>
                            </p:stCondLst>
                            <p:childTnLst>
                              <p:par>
                                <p:cTn id="22" presetID="22" presetClass="entr" presetSubtype="1" fill="hold" grpId="0" nodeType="afterEffect">
                                  <p:stCondLst>
                                    <p:cond delay="500"/>
                                  </p:stCondLst>
                                  <p:childTnLst>
                                    <p:set>
                                      <p:cBhvr>
                                        <p:cTn id="23" dur="1" fill="hold">
                                          <p:stCondLst>
                                            <p:cond delay="0"/>
                                          </p:stCondLst>
                                        </p:cTn>
                                        <p:tgtEl>
                                          <p:spTgt spid="28675">
                                            <p:txEl>
                                              <p:pRg st="2" end="2"/>
                                            </p:txEl>
                                          </p:spTgt>
                                        </p:tgtEl>
                                        <p:attrNameLst>
                                          <p:attrName>style.visibility</p:attrName>
                                        </p:attrNameLst>
                                      </p:cBhvr>
                                      <p:to>
                                        <p:strVal val="visible"/>
                                      </p:to>
                                    </p:set>
                                    <p:animEffect transition="in" filter="wipe(up)">
                                      <p:cBhvr>
                                        <p:cTn id="24" dur="500"/>
                                        <p:tgtEl>
                                          <p:spTgt spid="28675">
                                            <p:txEl>
                                              <p:pRg st="2" end="2"/>
                                            </p:txEl>
                                          </p:spTgt>
                                        </p:tgtEl>
                                      </p:cBhvr>
                                    </p:animEffect>
                                  </p:childTnLst>
                                </p:cTn>
                              </p:par>
                            </p:childTnLst>
                          </p:cTn>
                        </p:par>
                        <p:par>
                          <p:cTn id="25" fill="hold">
                            <p:stCondLst>
                              <p:cond delay="5000"/>
                            </p:stCondLst>
                            <p:childTnLst>
                              <p:par>
                                <p:cTn id="26" presetID="22" presetClass="entr" presetSubtype="1" fill="hold" grpId="0" nodeType="afterEffect">
                                  <p:stCondLst>
                                    <p:cond delay="500"/>
                                  </p:stCondLst>
                                  <p:childTnLst>
                                    <p:set>
                                      <p:cBhvr>
                                        <p:cTn id="27" dur="1" fill="hold">
                                          <p:stCondLst>
                                            <p:cond delay="0"/>
                                          </p:stCondLst>
                                        </p:cTn>
                                        <p:tgtEl>
                                          <p:spTgt spid="28675">
                                            <p:txEl>
                                              <p:pRg st="3" end="3"/>
                                            </p:txEl>
                                          </p:spTgt>
                                        </p:tgtEl>
                                        <p:attrNameLst>
                                          <p:attrName>style.visibility</p:attrName>
                                        </p:attrNameLst>
                                      </p:cBhvr>
                                      <p:to>
                                        <p:strVal val="visible"/>
                                      </p:to>
                                    </p:set>
                                    <p:animEffect transition="in" filter="wipe(up)">
                                      <p:cBhvr>
                                        <p:cTn id="28" dur="500"/>
                                        <p:tgtEl>
                                          <p:spTgt spid="28675">
                                            <p:txEl>
                                              <p:pRg st="3" end="3"/>
                                            </p:txEl>
                                          </p:spTgt>
                                        </p:tgtEl>
                                      </p:cBhvr>
                                    </p:animEffect>
                                  </p:childTnLst>
                                </p:cTn>
                              </p:par>
                            </p:childTnLst>
                          </p:cTn>
                        </p:par>
                        <p:par>
                          <p:cTn id="29" fill="hold">
                            <p:stCondLst>
                              <p:cond delay="6000"/>
                            </p:stCondLst>
                            <p:childTnLst>
                              <p:par>
                                <p:cTn id="30" presetID="22" presetClass="entr" presetSubtype="1" fill="hold" grpId="0" nodeType="afterEffect">
                                  <p:stCondLst>
                                    <p:cond delay="500"/>
                                  </p:stCondLst>
                                  <p:childTnLst>
                                    <p:set>
                                      <p:cBhvr>
                                        <p:cTn id="31" dur="1" fill="hold">
                                          <p:stCondLst>
                                            <p:cond delay="0"/>
                                          </p:stCondLst>
                                        </p:cTn>
                                        <p:tgtEl>
                                          <p:spTgt spid="28675">
                                            <p:txEl>
                                              <p:pRg st="4" end="4"/>
                                            </p:txEl>
                                          </p:spTgt>
                                        </p:tgtEl>
                                        <p:attrNameLst>
                                          <p:attrName>style.visibility</p:attrName>
                                        </p:attrNameLst>
                                      </p:cBhvr>
                                      <p:to>
                                        <p:strVal val="visible"/>
                                      </p:to>
                                    </p:set>
                                    <p:animEffect transition="in" filter="wipe(up)">
                                      <p:cBhvr>
                                        <p:cTn id="32" dur="500"/>
                                        <p:tgtEl>
                                          <p:spTgt spid="28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uiExpand="1" build="p" bldLvl="5" autoUpdateAnimBg="0" advAuto="0">
        <p:tmplLst>
          <p:tmpl lvl="1">
            <p:tnLst>
              <p:par>
                <p:cTn presetID="22" presetClass="entr" presetSubtype="1" fill="hold" nodeType="afterEffect">
                  <p:stCondLst>
                    <p:cond delay="0"/>
                  </p:stCondLst>
                  <p:childTnLst>
                    <p:set>
                      <p:cBhvr>
                        <p:cTn dur="1" fill="hold">
                          <p:stCondLst>
                            <p:cond delay="0"/>
                          </p:stCondLst>
                        </p:cTn>
                        <p:tgtEl>
                          <p:spTgt spid="28675"/>
                        </p:tgtEl>
                        <p:attrNameLst>
                          <p:attrName>style.visibility</p:attrName>
                        </p:attrNameLst>
                      </p:cBhvr>
                      <p:to>
                        <p:strVal val="visible"/>
                      </p:to>
                    </p:set>
                    <p:animEffect transition="in" filter="wipe(up)">
                      <p:cBhvr>
                        <p:cTn dur="1000"/>
                        <p:tgtEl>
                          <p:spTgt spid="28675"/>
                        </p:tgtEl>
                      </p:cBhvr>
                    </p:animEffect>
                  </p:childTnLst>
                </p:cTn>
              </p:par>
            </p:tnLst>
          </p:tmpl>
          <p:tmpl lvl="2">
            <p:tnLst>
              <p:par>
                <p:cTn presetID="22" presetClass="entr" presetSubtype="1" fill="hold" nodeType="afterEffect">
                  <p:stCondLst>
                    <p:cond delay="500"/>
                  </p:stCondLst>
                  <p:childTnLst>
                    <p:set>
                      <p:cBhvr>
                        <p:cTn dur="1" fill="hold">
                          <p:stCondLst>
                            <p:cond delay="0"/>
                          </p:stCondLst>
                        </p:cTn>
                        <p:tgtEl>
                          <p:spTgt spid="28675"/>
                        </p:tgtEl>
                        <p:attrNameLst>
                          <p:attrName>style.visibility</p:attrName>
                        </p:attrNameLst>
                      </p:cBhvr>
                      <p:to>
                        <p:strVal val="visible"/>
                      </p:to>
                    </p:set>
                    <p:animEffect transition="in" filter="wipe(up)">
                      <p:cBhvr>
                        <p:cTn dur="500"/>
                        <p:tgtEl>
                          <p:spTgt spid="28675"/>
                        </p:tgtEl>
                      </p:cBhvr>
                    </p:animEffect>
                  </p:childTnLst>
                </p:cTn>
              </p:par>
            </p:tnLst>
          </p:tmpl>
          <p:tmpl lvl="3">
            <p:tnLst>
              <p:par>
                <p:cTn presetID="22" presetClass="entr" presetSubtype="1" fill="hold" nodeType="afterEffect">
                  <p:stCondLst>
                    <p:cond delay="500"/>
                  </p:stCondLst>
                  <p:childTnLst>
                    <p:set>
                      <p:cBhvr>
                        <p:cTn dur="1" fill="hold">
                          <p:stCondLst>
                            <p:cond delay="0"/>
                          </p:stCondLst>
                        </p:cTn>
                        <p:tgtEl>
                          <p:spTgt spid="28675"/>
                        </p:tgtEl>
                        <p:attrNameLst>
                          <p:attrName>style.visibility</p:attrName>
                        </p:attrNameLst>
                      </p:cBhvr>
                      <p:to>
                        <p:strVal val="visible"/>
                      </p:to>
                    </p:set>
                    <p:animEffect transition="in" filter="wipe(up)">
                      <p:cBhvr>
                        <p:cTn dur="500"/>
                        <p:tgtEl>
                          <p:spTgt spid="28675"/>
                        </p:tgtEl>
                      </p:cBhvr>
                    </p:animEffect>
                  </p:childTnLst>
                </p:cTn>
              </p:par>
            </p:tnLst>
          </p:tmpl>
          <p:tmpl lvl="4">
            <p:tnLst>
              <p:par>
                <p:cTn presetID="22" presetClass="entr" presetSubtype="1" fill="hold" nodeType="afterEffect">
                  <p:stCondLst>
                    <p:cond delay="500"/>
                  </p:stCondLst>
                  <p:childTnLst>
                    <p:set>
                      <p:cBhvr>
                        <p:cTn dur="1" fill="hold">
                          <p:stCondLst>
                            <p:cond delay="0"/>
                          </p:stCondLst>
                        </p:cTn>
                        <p:tgtEl>
                          <p:spTgt spid="28675"/>
                        </p:tgtEl>
                        <p:attrNameLst>
                          <p:attrName>style.visibility</p:attrName>
                        </p:attrNameLst>
                      </p:cBhvr>
                      <p:to>
                        <p:strVal val="visible"/>
                      </p:to>
                    </p:set>
                    <p:animEffect transition="in" filter="wipe(up)">
                      <p:cBhvr>
                        <p:cTn dur="500"/>
                        <p:tgtEl>
                          <p:spTgt spid="28675"/>
                        </p:tgtEl>
                      </p:cBhvr>
                    </p:animEffect>
                  </p:childTnLst>
                </p:cTn>
              </p:par>
            </p:tnLst>
          </p:tmpl>
          <p:tmpl lvl="5">
            <p:tnLst>
              <p:par>
                <p:cTn presetID="22" presetClass="entr" presetSubtype="1" fill="hold" nodeType="afterEffect">
                  <p:stCondLst>
                    <p:cond delay="500"/>
                  </p:stCondLst>
                  <p:childTnLst>
                    <p:set>
                      <p:cBhvr>
                        <p:cTn dur="1" fill="hold">
                          <p:stCondLst>
                            <p:cond delay="0"/>
                          </p:stCondLst>
                        </p:cTn>
                        <p:tgtEl>
                          <p:spTgt spid="28675"/>
                        </p:tgtEl>
                        <p:attrNameLst>
                          <p:attrName>style.visibility</p:attrName>
                        </p:attrNameLst>
                      </p:cBhvr>
                      <p:to>
                        <p:strVal val="visible"/>
                      </p:to>
                    </p:set>
                    <p:animEffect transition="in" filter="wipe(up)">
                      <p:cBhvr>
                        <p:cTn dur="500"/>
                        <p:tgtEl>
                          <p:spTgt spid="28675"/>
                        </p:tgtEl>
                      </p:cBhvr>
                    </p:animEffect>
                  </p:childTnLst>
                </p:cTn>
              </p:par>
            </p:tnLst>
          </p:tmpl>
        </p:tmplLst>
      </p:bldP>
      <p:bldP spid="11" grpId="0" autoUpdateAnimBg="0"/>
    </p:bldLst>
  </p:timing>
  <p:hf hdr="0" ftr="0" dt="0"/>
  <p:txStyles>
    <p:titleStyle>
      <a:lvl1pPr algn="l" rtl="0" eaLnBrk="1" fontAlgn="base" hangingPunct="1">
        <a:spcBef>
          <a:spcPct val="0"/>
        </a:spcBef>
        <a:spcAft>
          <a:spcPct val="0"/>
        </a:spcAft>
        <a:defRPr sz="3200" b="1">
          <a:solidFill>
            <a:schemeClr val="tx2"/>
          </a:solidFill>
          <a:latin typeface="+mj-lt"/>
          <a:ea typeface="MS PGothic" pitchFamily="34" charset="-128"/>
          <a:cs typeface="MS PGothic" charset="0"/>
        </a:defRPr>
      </a:lvl1pPr>
      <a:lvl2pPr algn="l" rtl="0" eaLnBrk="1" fontAlgn="base" hangingPunct="1">
        <a:spcBef>
          <a:spcPct val="0"/>
        </a:spcBef>
        <a:spcAft>
          <a:spcPct val="0"/>
        </a:spcAft>
        <a:defRPr sz="3200" b="1">
          <a:solidFill>
            <a:schemeClr val="tx2"/>
          </a:solidFill>
          <a:latin typeface="Arial" pitchFamily="-65" charset="0"/>
          <a:ea typeface="MS PGothic" pitchFamily="34" charset="-128"/>
          <a:cs typeface="MS PGothic" charset="0"/>
        </a:defRPr>
      </a:lvl2pPr>
      <a:lvl3pPr algn="l" rtl="0" eaLnBrk="1" fontAlgn="base" hangingPunct="1">
        <a:spcBef>
          <a:spcPct val="0"/>
        </a:spcBef>
        <a:spcAft>
          <a:spcPct val="0"/>
        </a:spcAft>
        <a:defRPr sz="3200" b="1">
          <a:solidFill>
            <a:schemeClr val="tx2"/>
          </a:solidFill>
          <a:latin typeface="Arial" pitchFamily="-65" charset="0"/>
          <a:ea typeface="MS PGothic" pitchFamily="34" charset="-128"/>
          <a:cs typeface="MS PGothic" charset="0"/>
        </a:defRPr>
      </a:lvl3pPr>
      <a:lvl4pPr algn="l" rtl="0" eaLnBrk="1" fontAlgn="base" hangingPunct="1">
        <a:spcBef>
          <a:spcPct val="0"/>
        </a:spcBef>
        <a:spcAft>
          <a:spcPct val="0"/>
        </a:spcAft>
        <a:defRPr sz="3200" b="1">
          <a:solidFill>
            <a:schemeClr val="tx2"/>
          </a:solidFill>
          <a:latin typeface="Arial" pitchFamily="-65" charset="0"/>
          <a:ea typeface="MS PGothic" pitchFamily="34" charset="-128"/>
          <a:cs typeface="MS PGothic" charset="0"/>
        </a:defRPr>
      </a:lvl4pPr>
      <a:lvl5pPr algn="l" rtl="0" eaLnBrk="1" fontAlgn="base" hangingPunct="1">
        <a:spcBef>
          <a:spcPct val="0"/>
        </a:spcBef>
        <a:spcAft>
          <a:spcPct val="0"/>
        </a:spcAft>
        <a:defRPr sz="3200" b="1">
          <a:solidFill>
            <a:schemeClr val="tx2"/>
          </a:solidFill>
          <a:latin typeface="Arial" pitchFamily="-65" charset="0"/>
          <a:ea typeface="MS PGothic" pitchFamily="34" charset="-128"/>
          <a:cs typeface="MS PGothic" charset="0"/>
        </a:defRPr>
      </a:lvl5pPr>
      <a:lvl6pPr marL="457200" algn="l" rtl="0" eaLnBrk="1" fontAlgn="base" hangingPunct="1">
        <a:spcBef>
          <a:spcPct val="0"/>
        </a:spcBef>
        <a:spcAft>
          <a:spcPct val="0"/>
        </a:spcAft>
        <a:defRPr sz="3200" b="1">
          <a:solidFill>
            <a:schemeClr val="tx2"/>
          </a:solidFill>
          <a:latin typeface="Arial" pitchFamily="-65" charset="0"/>
        </a:defRPr>
      </a:lvl6pPr>
      <a:lvl7pPr marL="914400" algn="l" rtl="0" eaLnBrk="1" fontAlgn="base" hangingPunct="1">
        <a:spcBef>
          <a:spcPct val="0"/>
        </a:spcBef>
        <a:spcAft>
          <a:spcPct val="0"/>
        </a:spcAft>
        <a:defRPr sz="3200" b="1">
          <a:solidFill>
            <a:schemeClr val="tx2"/>
          </a:solidFill>
          <a:latin typeface="Arial" pitchFamily="-65" charset="0"/>
        </a:defRPr>
      </a:lvl7pPr>
      <a:lvl8pPr marL="1371600" algn="l" rtl="0" eaLnBrk="1" fontAlgn="base" hangingPunct="1">
        <a:spcBef>
          <a:spcPct val="0"/>
        </a:spcBef>
        <a:spcAft>
          <a:spcPct val="0"/>
        </a:spcAft>
        <a:defRPr sz="3200" b="1">
          <a:solidFill>
            <a:schemeClr val="tx2"/>
          </a:solidFill>
          <a:latin typeface="Arial" pitchFamily="-65" charset="0"/>
        </a:defRPr>
      </a:lvl8pPr>
      <a:lvl9pPr marL="1828800" algn="l" rtl="0" eaLnBrk="1" fontAlgn="base" hangingPunct="1">
        <a:spcBef>
          <a:spcPct val="0"/>
        </a:spcBef>
        <a:spcAft>
          <a:spcPct val="0"/>
        </a:spcAft>
        <a:defRPr sz="3200" b="1">
          <a:solidFill>
            <a:schemeClr val="tx2"/>
          </a:solidFill>
          <a:latin typeface="Arial" pitchFamily="-65" charset="0"/>
        </a:defRPr>
      </a:lvl9pPr>
    </p:titleStyle>
    <p:bodyStyle>
      <a:lvl1pPr marL="342900" indent="-342900" algn="l" rtl="0" eaLnBrk="1" fontAlgn="base" hangingPunct="1">
        <a:spcBef>
          <a:spcPct val="0"/>
        </a:spcBef>
        <a:spcAft>
          <a:spcPct val="50000"/>
        </a:spcAft>
        <a:buClr>
          <a:srgbClr val="EF1008"/>
        </a:buClr>
        <a:buSzPct val="120000"/>
        <a:defRPr sz="1600">
          <a:solidFill>
            <a:schemeClr val="tx1"/>
          </a:solidFill>
          <a:latin typeface="+mn-lt"/>
          <a:ea typeface="MS PGothic" pitchFamily="34" charset="-128"/>
          <a:cs typeface="MS PGothic" charset="0"/>
        </a:defRPr>
      </a:lvl1pPr>
      <a:lvl2pPr marL="377825" indent="-185738" algn="l" rtl="0" eaLnBrk="1" fontAlgn="base" hangingPunct="1">
        <a:spcBef>
          <a:spcPct val="0"/>
        </a:spcBef>
        <a:spcAft>
          <a:spcPct val="50000"/>
        </a:spcAft>
        <a:buClr>
          <a:schemeClr val="accent1"/>
        </a:buClr>
        <a:buSzPct val="120000"/>
        <a:buBlip>
          <a:blip r:embed="rId10"/>
        </a:buBlip>
        <a:defRPr sz="1600">
          <a:solidFill>
            <a:schemeClr val="tx1"/>
          </a:solidFill>
          <a:latin typeface="+mn-lt"/>
          <a:ea typeface="MS PGothic" pitchFamily="34" charset="-128"/>
          <a:cs typeface="MS PGothic" charset="0"/>
        </a:defRPr>
      </a:lvl2pPr>
      <a:lvl3pPr marL="763588" indent="-192088" algn="l" rtl="0" eaLnBrk="1" fontAlgn="base" hangingPunct="1">
        <a:spcBef>
          <a:spcPct val="0"/>
        </a:spcBef>
        <a:spcAft>
          <a:spcPct val="50000"/>
        </a:spcAft>
        <a:buClr>
          <a:srgbClr val="EF1008"/>
        </a:buClr>
        <a:buSzPct val="120000"/>
        <a:buBlip>
          <a:blip r:embed="rId10"/>
        </a:buBlip>
        <a:defRPr sz="1600">
          <a:solidFill>
            <a:schemeClr val="tx1"/>
          </a:solidFill>
          <a:latin typeface="+mn-lt"/>
          <a:ea typeface="MS PGothic" pitchFamily="34" charset="-128"/>
          <a:cs typeface="MS PGothic" charset="0"/>
        </a:defRPr>
      </a:lvl3pPr>
      <a:lvl4pPr marL="1141413" indent="-185738" algn="l" rtl="0" eaLnBrk="1" fontAlgn="base" hangingPunct="1">
        <a:spcBef>
          <a:spcPct val="0"/>
        </a:spcBef>
        <a:spcAft>
          <a:spcPct val="50000"/>
        </a:spcAft>
        <a:buClr>
          <a:srgbClr val="EF1008"/>
        </a:buClr>
        <a:buSzPct val="120000"/>
        <a:buBlip>
          <a:blip r:embed="rId10"/>
        </a:buBlip>
        <a:defRPr sz="1600">
          <a:solidFill>
            <a:schemeClr val="tx1"/>
          </a:solidFill>
          <a:latin typeface="+mn-lt"/>
          <a:ea typeface="MS PGothic" pitchFamily="34" charset="-128"/>
          <a:cs typeface="MS PGothic" charset="0"/>
        </a:defRPr>
      </a:lvl4pPr>
      <a:lvl5pPr marL="1527175" indent="-193675" algn="l" rtl="0" eaLnBrk="1" fontAlgn="base" hangingPunct="1">
        <a:spcBef>
          <a:spcPct val="0"/>
        </a:spcBef>
        <a:spcAft>
          <a:spcPct val="50000"/>
        </a:spcAft>
        <a:buClr>
          <a:srgbClr val="EF1008"/>
        </a:buClr>
        <a:buSzPct val="120000"/>
        <a:buBlip>
          <a:blip r:embed="rId10"/>
        </a:buBlip>
        <a:defRPr sz="1600">
          <a:solidFill>
            <a:schemeClr val="tx1"/>
          </a:solidFill>
          <a:latin typeface="+mn-lt"/>
          <a:ea typeface="MS PGothic" pitchFamily="34" charset="-128"/>
          <a:cs typeface="MS PGothic" charset="0"/>
        </a:defRPr>
      </a:lvl5pPr>
      <a:lvl6pPr marL="1984375" indent="-193675" algn="l" rtl="0" eaLnBrk="1" fontAlgn="base" hangingPunct="1">
        <a:spcBef>
          <a:spcPct val="0"/>
        </a:spcBef>
        <a:spcAft>
          <a:spcPct val="50000"/>
        </a:spcAft>
        <a:buClr>
          <a:srgbClr val="EF1008"/>
        </a:buClr>
        <a:buSzPct val="120000"/>
        <a:buBlip>
          <a:blip r:embed="rId10"/>
        </a:buBlip>
        <a:defRPr sz="1600">
          <a:solidFill>
            <a:schemeClr val="tx1"/>
          </a:solidFill>
          <a:latin typeface="+mn-lt"/>
          <a:ea typeface="ＭＳ Ｐゴシック" pitchFamily="-65" charset="-128"/>
        </a:defRPr>
      </a:lvl6pPr>
      <a:lvl7pPr marL="2441575" indent="-193675" algn="l" rtl="0" eaLnBrk="1" fontAlgn="base" hangingPunct="1">
        <a:spcBef>
          <a:spcPct val="0"/>
        </a:spcBef>
        <a:spcAft>
          <a:spcPct val="50000"/>
        </a:spcAft>
        <a:buClr>
          <a:srgbClr val="EF1008"/>
        </a:buClr>
        <a:buSzPct val="120000"/>
        <a:buBlip>
          <a:blip r:embed="rId10"/>
        </a:buBlip>
        <a:defRPr sz="1600">
          <a:solidFill>
            <a:schemeClr val="tx1"/>
          </a:solidFill>
          <a:latin typeface="+mn-lt"/>
          <a:ea typeface="ＭＳ Ｐゴシック" pitchFamily="-65" charset="-128"/>
        </a:defRPr>
      </a:lvl7pPr>
      <a:lvl8pPr marL="2898775" indent="-193675" algn="l" rtl="0" eaLnBrk="1" fontAlgn="base" hangingPunct="1">
        <a:spcBef>
          <a:spcPct val="0"/>
        </a:spcBef>
        <a:spcAft>
          <a:spcPct val="50000"/>
        </a:spcAft>
        <a:buClr>
          <a:srgbClr val="EF1008"/>
        </a:buClr>
        <a:buSzPct val="120000"/>
        <a:buBlip>
          <a:blip r:embed="rId10"/>
        </a:buBlip>
        <a:defRPr sz="1600">
          <a:solidFill>
            <a:schemeClr val="tx1"/>
          </a:solidFill>
          <a:latin typeface="+mn-lt"/>
          <a:ea typeface="ＭＳ Ｐゴシック" pitchFamily="-65" charset="-128"/>
        </a:defRPr>
      </a:lvl8pPr>
      <a:lvl9pPr marL="3355975" indent="-193675" algn="l" rtl="0" eaLnBrk="1" fontAlgn="base" hangingPunct="1">
        <a:spcBef>
          <a:spcPct val="0"/>
        </a:spcBef>
        <a:spcAft>
          <a:spcPct val="50000"/>
        </a:spcAft>
        <a:buClr>
          <a:srgbClr val="EF1008"/>
        </a:buClr>
        <a:buSzPct val="120000"/>
        <a:buBlip>
          <a:blip r:embed="rId10"/>
        </a:buBlip>
        <a:defRPr sz="1600">
          <a:solidFill>
            <a:schemeClr val="tx1"/>
          </a:solidFill>
          <a:latin typeface="+mn-lt"/>
          <a:ea typeface="ＭＳ Ｐゴシック" pitchFamily="-65" charset="-128"/>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75B8B5-863B-4A9D-AE2B-224E89FA6E9B}"/>
              </a:ext>
            </a:extLst>
          </p:cNvPr>
          <p:cNvSpPr>
            <a:spLocks noGrp="1"/>
          </p:cNvSpPr>
          <p:nvPr>
            <p:ph type="title"/>
          </p:nvPr>
        </p:nvSpPr>
        <p:spPr>
          <a:xfrm>
            <a:off x="1260206" y="586998"/>
            <a:ext cx="7391400" cy="800100"/>
          </a:xfrm>
        </p:spPr>
        <p:txBody>
          <a:bodyPr/>
          <a:lstStyle/>
          <a:p>
            <a:br>
              <a:rPr lang="sv-SE" sz="2800" dirty="0">
                <a:ea typeface="MS PGothic"/>
              </a:rPr>
            </a:br>
            <a:br>
              <a:rPr lang="sv-SE" sz="2800" dirty="0">
                <a:ea typeface="MS PGothic"/>
              </a:rPr>
            </a:br>
            <a:r>
              <a:rPr lang="sv-SE" sz="2800" dirty="0">
                <a:ea typeface="MS PGothic"/>
              </a:rPr>
              <a:t>Vi som inte jobbade hemma </a:t>
            </a:r>
            <a:br>
              <a:rPr lang="sv-SE" dirty="0">
                <a:ea typeface="MS PGothic"/>
              </a:rPr>
            </a:br>
            <a:r>
              <a:rPr lang="sv-SE" sz="1600" b="0">
                <a:latin typeface="Arial"/>
                <a:ea typeface="MS PGothic"/>
                <a:cs typeface="Arial"/>
              </a:rPr>
              <a:t>En del av LOs Sveriges Jämställdhetsbarometer 2021</a:t>
            </a:r>
            <a:r>
              <a:rPr lang="sv-SE" sz="1600" dirty="0">
                <a:latin typeface="Arial"/>
                <a:ea typeface="MS PGothic"/>
                <a:cs typeface="Arial"/>
              </a:rPr>
              <a:t> </a:t>
            </a:r>
            <a:endParaRPr lang="sv-SE" sz="1600" dirty="0">
              <a:latin typeface="Arial"/>
              <a:ea typeface="MS PGothic"/>
              <a:cs typeface="Times New Roman"/>
            </a:endParaRPr>
          </a:p>
        </p:txBody>
      </p:sp>
      <p:sp>
        <p:nvSpPr>
          <p:cNvPr id="3" name="Platshållare för innehåll 2">
            <a:extLst>
              <a:ext uri="{FF2B5EF4-FFF2-40B4-BE49-F238E27FC236}">
                <a16:creationId xmlns:a16="http://schemas.microsoft.com/office/drawing/2014/main" id="{C45DED7C-917F-422B-8A67-B8FEC0E759F3}"/>
              </a:ext>
            </a:extLst>
          </p:cNvPr>
          <p:cNvSpPr>
            <a:spLocks noGrp="1"/>
          </p:cNvSpPr>
          <p:nvPr>
            <p:ph idx="1"/>
          </p:nvPr>
        </p:nvSpPr>
        <p:spPr>
          <a:xfrm>
            <a:off x="1180649" y="1588890"/>
            <a:ext cx="6934200" cy="2686050"/>
          </a:xfrm>
        </p:spPr>
        <p:txBody>
          <a:bodyPr/>
          <a:lstStyle/>
          <a:p>
            <a:r>
              <a:rPr lang="sv-SE" b="1">
                <a:latin typeface="Arial"/>
                <a:ea typeface="MS PGothic"/>
                <a:cs typeface="Calibri"/>
              </a:rPr>
              <a:t>Undersökningen</a:t>
            </a:r>
            <a:endParaRPr lang="sv-SE" b="1" dirty="0">
              <a:latin typeface="Arial"/>
              <a:cs typeface="Calibri"/>
            </a:endParaRPr>
          </a:p>
          <a:p>
            <a:pPr marL="285750" indent="-285750">
              <a:buFont typeface="Arial"/>
              <a:buChar char="•"/>
            </a:pPr>
            <a:r>
              <a:rPr lang="sv-SE">
                <a:latin typeface="Calibri"/>
                <a:ea typeface="MS PGothic"/>
                <a:cs typeface="Calibri"/>
              </a:rPr>
              <a:t>Hur första året med covid-19-pandemin påverkat arbetsmarknad och villkoren i arbetet för kvinnor och män i arbetaryrken?</a:t>
            </a:r>
            <a:endParaRPr lang="sv-SE">
              <a:ea typeface="+mn-lt"/>
              <a:cs typeface="+mn-lt"/>
            </a:endParaRPr>
          </a:p>
          <a:p>
            <a:pPr marL="285750" indent="-285750">
              <a:buFont typeface="Arial"/>
              <a:buChar char="•"/>
            </a:pPr>
            <a:r>
              <a:rPr lang="sv-SE">
                <a:latin typeface="Calibri"/>
                <a:ea typeface="MS PGothic"/>
              </a:rPr>
              <a:t>Kantar Sifo 3000 arbetare + offentlig statistik</a:t>
            </a:r>
            <a:endParaRPr lang="sv-SE">
              <a:latin typeface="Calibri"/>
            </a:endParaRPr>
          </a:p>
          <a:p>
            <a:pPr marL="285750" indent="-285750">
              <a:buFont typeface="Arial"/>
              <a:buChar char="•"/>
            </a:pPr>
            <a:r>
              <a:rPr lang="sv-SE" dirty="0">
                <a:latin typeface="Calibri"/>
                <a:ea typeface="MS PGothic"/>
                <a:cs typeface="Arial"/>
              </a:rPr>
              <a:t>Arbetares upplevelser av sitt arbete under pandemi: </a:t>
            </a:r>
            <a:r>
              <a:rPr lang="sv-SE" i="1" dirty="0">
                <a:latin typeface="Calibri"/>
                <a:ea typeface="MS PGothic"/>
                <a:cs typeface="Arial"/>
              </a:rPr>
              <a:t>a)</a:t>
            </a:r>
            <a:r>
              <a:rPr lang="sv-SE" dirty="0">
                <a:latin typeface="Calibri"/>
                <a:ea typeface="MS PGothic"/>
                <a:cs typeface="Arial"/>
              </a:rPr>
              <a:t> smittskydd och möjlighet att följa rekommendationer </a:t>
            </a:r>
            <a:r>
              <a:rPr lang="sv-SE" i="1" dirty="0">
                <a:latin typeface="Calibri"/>
                <a:ea typeface="MS PGothic"/>
                <a:cs typeface="Arial"/>
              </a:rPr>
              <a:t> b) </a:t>
            </a:r>
            <a:r>
              <a:rPr lang="sv-SE">
                <a:latin typeface="Calibri"/>
                <a:ea typeface="MS PGothic"/>
                <a:cs typeface="Arial"/>
              </a:rPr>
              <a:t>fysisk, organisatorisk och psykosocial arbetsmiljö, inkomst, oro mm</a:t>
            </a:r>
            <a:endParaRPr lang="sv-SE" dirty="0">
              <a:latin typeface="Calibri"/>
              <a:ea typeface="MS PGothic"/>
              <a:cs typeface="+mn-lt"/>
            </a:endParaRPr>
          </a:p>
          <a:p>
            <a:pPr marL="285750" indent="-285750">
              <a:buFont typeface="Arial,Sans-Serif"/>
              <a:buChar char="•"/>
            </a:pPr>
            <a:r>
              <a:rPr lang="sv-SE">
                <a:latin typeface="Calibri"/>
                <a:ea typeface="MS PGothic"/>
                <a:cs typeface="Arial"/>
              </a:rPr>
              <a:t>Hur väl har den svenska strategin "Jobba hemma om du kan" fungerat för arbetare? </a:t>
            </a:r>
            <a:endParaRPr lang="sv-SE" dirty="0">
              <a:latin typeface="Calibri"/>
              <a:ea typeface="MS PGothic"/>
              <a:cs typeface="+mn-lt"/>
            </a:endParaRPr>
          </a:p>
          <a:p>
            <a:pPr marL="285750" indent="-285750">
              <a:buFont typeface="Arial,Sans-Serif"/>
              <a:buChar char="•"/>
            </a:pPr>
            <a:endParaRPr lang="sv-SE" sz="1200" dirty="0">
              <a:ea typeface="MS PGothic"/>
              <a:cs typeface="Arial"/>
            </a:endParaRPr>
          </a:p>
          <a:p>
            <a:endParaRPr lang="sv-SE" sz="1200" dirty="0">
              <a:ea typeface="MS PGothic"/>
              <a:cs typeface="Arial"/>
            </a:endParaRPr>
          </a:p>
          <a:p>
            <a:pPr marL="285750" indent="-285750">
              <a:buFont typeface="Arial"/>
              <a:buChar char="•"/>
            </a:pPr>
            <a:endParaRPr lang="sv-SE" sz="1200" dirty="0">
              <a:ea typeface="MS PGothic"/>
              <a:cs typeface="Arial"/>
            </a:endParaRPr>
          </a:p>
          <a:p>
            <a:pPr marL="285750" indent="-285750">
              <a:buFont typeface="Arial"/>
              <a:buChar char="•"/>
            </a:pPr>
            <a:endParaRPr lang="sv-SE" sz="1200" dirty="0">
              <a:cs typeface="Arial"/>
            </a:endParaRPr>
          </a:p>
          <a:p>
            <a:pPr marL="285750" indent="-285750">
              <a:buFont typeface="Arial"/>
              <a:buChar char="•"/>
            </a:pPr>
            <a:endParaRPr lang="sv-SE" b="1" dirty="0">
              <a:cs typeface="Arial"/>
            </a:endParaRPr>
          </a:p>
          <a:p>
            <a:pPr marL="285750" indent="-285750">
              <a:buFont typeface="Arial"/>
              <a:buChar char="•"/>
            </a:pPr>
            <a:endParaRPr lang="sv-SE" sz="1200" dirty="0">
              <a:cs typeface="Arial"/>
            </a:endParaRPr>
          </a:p>
          <a:p>
            <a:pPr marL="285750" indent="-285750">
              <a:buFont typeface="Arial"/>
              <a:buChar char="•"/>
            </a:pPr>
            <a:endParaRPr lang="sv-SE" dirty="0"/>
          </a:p>
        </p:txBody>
      </p:sp>
      <p:sp>
        <p:nvSpPr>
          <p:cNvPr id="4" name="Platshållare för bildnummer 3">
            <a:extLst>
              <a:ext uri="{FF2B5EF4-FFF2-40B4-BE49-F238E27FC236}">
                <a16:creationId xmlns:a16="http://schemas.microsoft.com/office/drawing/2014/main" id="{DB6D2ABB-0159-445E-A44F-B3BC5A44A372}"/>
              </a:ext>
            </a:extLst>
          </p:cNvPr>
          <p:cNvSpPr>
            <a:spLocks noGrp="1"/>
          </p:cNvSpPr>
          <p:nvPr>
            <p:ph type="sldNum" sz="quarter" idx="10"/>
          </p:nvPr>
        </p:nvSpPr>
        <p:spPr/>
        <p:txBody>
          <a:bodyPr/>
          <a:lstStyle/>
          <a:p>
            <a:fld id="{4470806B-E4F3-3C48-A147-7B24D835428A}" type="slidenum">
              <a:rPr lang="en-US" altLang="x-none" smtClean="0"/>
              <a:pPr/>
              <a:t>1</a:t>
            </a:fld>
            <a:endParaRPr lang="en-US" altLang="x-none"/>
          </a:p>
        </p:txBody>
      </p:sp>
    </p:spTree>
    <p:extLst>
      <p:ext uri="{BB962C8B-B14F-4D97-AF65-F5344CB8AC3E}">
        <p14:creationId xmlns:p14="http://schemas.microsoft.com/office/powerpoint/2010/main" val="606582666"/>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2FD6252-F58D-4070-AE55-09AC81B16102}"/>
              </a:ext>
            </a:extLst>
          </p:cNvPr>
          <p:cNvSpPr>
            <a:spLocks noGrp="1"/>
          </p:cNvSpPr>
          <p:nvPr>
            <p:ph type="title"/>
          </p:nvPr>
        </p:nvSpPr>
        <p:spPr/>
        <p:txBody>
          <a:bodyPr/>
          <a:lstStyle/>
          <a:p>
            <a:r>
              <a:rPr lang="sv-SE" sz="2600">
                <a:ea typeface="MS PGothic"/>
              </a:rPr>
              <a:t>Utvecklingen på arbetsmarknaden sämst för kvinnor i arbetaryrken</a:t>
            </a:r>
            <a:endParaRPr lang="sv-SE" sz="2600" dirty="0">
              <a:ea typeface="MS PGothic"/>
            </a:endParaRPr>
          </a:p>
        </p:txBody>
      </p:sp>
      <p:sp>
        <p:nvSpPr>
          <p:cNvPr id="3" name="Platshållare för innehåll 2">
            <a:extLst>
              <a:ext uri="{FF2B5EF4-FFF2-40B4-BE49-F238E27FC236}">
                <a16:creationId xmlns:a16="http://schemas.microsoft.com/office/drawing/2014/main" id="{9781032B-5DA7-4478-851D-601CE201F494}"/>
              </a:ext>
            </a:extLst>
          </p:cNvPr>
          <p:cNvSpPr>
            <a:spLocks noGrp="1"/>
          </p:cNvSpPr>
          <p:nvPr>
            <p:ph idx="1"/>
          </p:nvPr>
        </p:nvSpPr>
        <p:spPr>
          <a:xfrm>
            <a:off x="1297057" y="1597715"/>
            <a:ext cx="6934200" cy="2686050"/>
          </a:xfrm>
        </p:spPr>
        <p:txBody>
          <a:bodyPr/>
          <a:lstStyle/>
          <a:p>
            <a:pPr marL="171450" indent="-171450">
              <a:buFont typeface="Arial" panose="020B0604020202020204" pitchFamily="34" charset="0"/>
              <a:buChar char="•"/>
            </a:pPr>
            <a:r>
              <a:rPr lang="sv-SE" sz="1300" dirty="0">
                <a:latin typeface="Calibri"/>
                <a:ea typeface="MS PGothic"/>
                <a:cs typeface="Times New Roman"/>
              </a:rPr>
              <a:t>S</a:t>
            </a:r>
            <a:r>
              <a:rPr lang="sv-SE" sz="1400" dirty="0">
                <a:latin typeface="Calibri"/>
                <a:ea typeface="MS PGothic"/>
                <a:cs typeface="Times New Roman"/>
              </a:rPr>
              <a:t>ysselsättningen minskat och arbetslösheten ökat mest för arbetare. Den genomsnittliga veckoarbetstiden har minskat för arbete och mest för kvinnor.</a:t>
            </a:r>
            <a:endParaRPr lang="sv-SE" dirty="0"/>
          </a:p>
          <a:p>
            <a:pPr marL="171450" indent="-171450">
              <a:buFont typeface="Arial" panose="020B0604020202020204" pitchFamily="34" charset="0"/>
              <a:buChar char="•"/>
            </a:pPr>
            <a:r>
              <a:rPr lang="sv-SE" sz="1400" dirty="0">
                <a:latin typeface="Calibri"/>
                <a:ea typeface="MS PGothic"/>
                <a:cs typeface="Times New Roman"/>
              </a:rPr>
              <a:t>I alla grupper (arbetare o tjänstemän) är det de tillfälliga anställningarna som försvunnit.</a:t>
            </a:r>
          </a:p>
          <a:p>
            <a:pPr marL="171450" indent="-171450">
              <a:buFont typeface="Arial" panose="020B0604020202020204" pitchFamily="34" charset="0"/>
              <a:buChar char="•"/>
            </a:pPr>
            <a:r>
              <a:rPr lang="sv-SE" sz="1400" dirty="0">
                <a:latin typeface="Calibri"/>
                <a:ea typeface="MS PGothic"/>
                <a:cs typeface="Times New Roman"/>
              </a:rPr>
              <a:t>Kvinnor i arbetaryrken är den grupp som i högst utsträckning förlorat även fasta anställningar.</a:t>
            </a:r>
          </a:p>
          <a:p>
            <a:pPr marL="171450" indent="-171450">
              <a:buFont typeface="Arial" panose="020B0604020202020204" pitchFamily="34" charset="0"/>
              <a:buChar char="•"/>
            </a:pPr>
            <a:r>
              <a:rPr lang="sv-SE" sz="1400" dirty="0">
                <a:latin typeface="Calibri"/>
                <a:ea typeface="MS PGothic"/>
                <a:cs typeface="Calibri"/>
              </a:rPr>
              <a:t>Arbetare har i grad varit frånvarande från arbetet pga-19, i synnerhet kvinnor,</a:t>
            </a:r>
            <a:endParaRPr lang="sv-SE" sz="1400" dirty="0">
              <a:latin typeface="Calibri"/>
              <a:ea typeface="MS PGothic"/>
              <a:cs typeface="Times New Roman"/>
            </a:endParaRPr>
          </a:p>
          <a:p>
            <a:pPr marL="171450" indent="-171450">
              <a:buFont typeface="Arial" panose="020B0604020202020204" pitchFamily="34" charset="0"/>
              <a:buChar char="•"/>
            </a:pPr>
            <a:r>
              <a:rPr lang="sv-SE" sz="1400" dirty="0">
                <a:latin typeface="Calibri"/>
                <a:ea typeface="MS PGothic"/>
                <a:cs typeface="Times New Roman"/>
              </a:rPr>
              <a:t>Korttidsarbete viktig reform, men har inte fungerat lika väl för kvinnor i arbetaryrken. </a:t>
            </a:r>
          </a:p>
          <a:p>
            <a:pPr marL="171450" indent="-171450">
              <a:buFont typeface="Arial" panose="020B0604020202020204" pitchFamily="34" charset="0"/>
              <a:buChar char="•"/>
            </a:pPr>
            <a:r>
              <a:rPr lang="sv-SE" sz="1400" dirty="0">
                <a:latin typeface="Calibri"/>
                <a:ea typeface="MS PGothic"/>
                <a:cs typeface="Times New Roman"/>
              </a:rPr>
              <a:t>Det slopade karensavdragen och den förbättrade a-kassan har räddat inkomsten för många arbetarkvinnor.</a:t>
            </a:r>
            <a:endParaRPr lang="sv-SE"/>
          </a:p>
        </p:txBody>
      </p:sp>
      <p:sp>
        <p:nvSpPr>
          <p:cNvPr id="4" name="Platshållare för bildnummer 3">
            <a:extLst>
              <a:ext uri="{FF2B5EF4-FFF2-40B4-BE49-F238E27FC236}">
                <a16:creationId xmlns:a16="http://schemas.microsoft.com/office/drawing/2014/main" id="{A56BEC71-7D13-4746-A30D-B6731258D79C}"/>
              </a:ext>
            </a:extLst>
          </p:cNvPr>
          <p:cNvSpPr>
            <a:spLocks noGrp="1"/>
          </p:cNvSpPr>
          <p:nvPr>
            <p:ph type="sldNum" sz="quarter" idx="10"/>
          </p:nvPr>
        </p:nvSpPr>
        <p:spPr/>
        <p:txBody>
          <a:bodyPr/>
          <a:lstStyle/>
          <a:p>
            <a:fld id="{4470806B-E4F3-3C48-A147-7B24D835428A}" type="slidenum">
              <a:rPr lang="en-US" altLang="x-none" smtClean="0"/>
              <a:pPr/>
              <a:t>2</a:t>
            </a:fld>
            <a:endParaRPr lang="en-US" altLang="x-none"/>
          </a:p>
        </p:txBody>
      </p:sp>
    </p:spTree>
    <p:extLst>
      <p:ext uri="{BB962C8B-B14F-4D97-AF65-F5344CB8AC3E}">
        <p14:creationId xmlns:p14="http://schemas.microsoft.com/office/powerpoint/2010/main" val="3758738153"/>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E8FD11-0D16-4188-A106-3AA1E105E70E}"/>
              </a:ext>
            </a:extLst>
          </p:cNvPr>
          <p:cNvSpPr>
            <a:spLocks noGrp="1"/>
          </p:cNvSpPr>
          <p:nvPr>
            <p:ph type="title"/>
          </p:nvPr>
        </p:nvSpPr>
        <p:spPr>
          <a:xfrm>
            <a:off x="1300163" y="800100"/>
            <a:ext cx="7391400" cy="800100"/>
          </a:xfrm>
        </p:spPr>
        <p:txBody>
          <a:bodyPr/>
          <a:lstStyle/>
          <a:p>
            <a:r>
              <a:rPr lang="sv-SE" sz="2800" dirty="0">
                <a:ea typeface="MS PGothic"/>
              </a:rPr>
              <a:t>Jobbet måste göras på jobbet </a:t>
            </a:r>
            <a:br>
              <a:rPr lang="sv-SE" sz="2800" dirty="0">
                <a:ea typeface="MS PGothic"/>
              </a:rPr>
            </a:br>
            <a:r>
              <a:rPr lang="sv-SE" sz="2800" dirty="0">
                <a:ea typeface="MS PGothic"/>
              </a:rPr>
              <a:t>– och det finns brister i skyddet</a:t>
            </a:r>
            <a:endParaRPr lang="sv-SE" sz="2800" dirty="0"/>
          </a:p>
        </p:txBody>
      </p:sp>
      <p:sp>
        <p:nvSpPr>
          <p:cNvPr id="3" name="Platshållare för text 2">
            <a:extLst>
              <a:ext uri="{FF2B5EF4-FFF2-40B4-BE49-F238E27FC236}">
                <a16:creationId xmlns:a16="http://schemas.microsoft.com/office/drawing/2014/main" id="{AAA9C946-65D1-4F39-A58A-F97B1227A02E}"/>
              </a:ext>
            </a:extLst>
          </p:cNvPr>
          <p:cNvSpPr>
            <a:spLocks noGrp="1"/>
          </p:cNvSpPr>
          <p:nvPr>
            <p:ph type="body" sz="half" idx="1"/>
          </p:nvPr>
        </p:nvSpPr>
        <p:spPr>
          <a:xfrm>
            <a:off x="825207" y="1712119"/>
            <a:ext cx="3067144" cy="2903075"/>
          </a:xfrm>
        </p:spPr>
        <p:txBody>
          <a:bodyPr/>
          <a:lstStyle/>
          <a:p>
            <a:pPr marL="285750" indent="-285750">
              <a:buFont typeface="Wingdings"/>
              <a:buChar char="Ø"/>
            </a:pPr>
            <a:endParaRPr lang="sv-SE" sz="1300" dirty="0">
              <a:latin typeface="Calibri"/>
              <a:ea typeface="MS PGothic"/>
            </a:endParaRPr>
          </a:p>
          <a:p>
            <a:pPr marL="285750" indent="-285750">
              <a:buFont typeface="Wingdings"/>
              <a:buChar char="Ø"/>
            </a:pPr>
            <a:r>
              <a:rPr lang="sv-SE" sz="1300">
                <a:latin typeface="Calibri"/>
                <a:ea typeface="MS PGothic"/>
              </a:rPr>
              <a:t>9 av 10 har arbetat på sin arbetsplats under pandemin – det kan inte göras någon annanstans</a:t>
            </a:r>
            <a:endParaRPr lang="sv-SE" sz="1300" dirty="0">
              <a:latin typeface="Calibri"/>
              <a:ea typeface="MS PGothic"/>
            </a:endParaRPr>
          </a:p>
          <a:p>
            <a:pPr marL="285750" indent="-285750">
              <a:buFont typeface="Wingdings"/>
              <a:buChar char="Ø"/>
            </a:pPr>
            <a:r>
              <a:rPr lang="sv-SE" sz="1300">
                <a:latin typeface="Calibri"/>
                <a:ea typeface="MS PGothic"/>
              </a:rPr>
              <a:t>Kontaktyrken har särskilda utmaningar</a:t>
            </a:r>
            <a:endParaRPr lang="sv-SE" sz="1300">
              <a:latin typeface="Calibri"/>
            </a:endParaRPr>
          </a:p>
          <a:p>
            <a:pPr marL="285750" indent="-285750">
              <a:buFont typeface="Wingdings"/>
              <a:buChar char="Ø"/>
            </a:pPr>
            <a:r>
              <a:rPr lang="sv-SE" sz="1300">
                <a:latin typeface="Calibri"/>
                <a:ea typeface="MS PGothic"/>
              </a:rPr>
              <a:t>8 av 10 kvinnor och 5 av 10 män arbetar i </a:t>
            </a:r>
            <a:r>
              <a:rPr lang="sv-SE" sz="1300" dirty="0">
                <a:latin typeface="Calibri"/>
                <a:ea typeface="MS PGothic"/>
              </a:rPr>
              <a:t>kontaktyrken </a:t>
            </a:r>
          </a:p>
          <a:p>
            <a:pPr marL="285750" indent="-285750">
              <a:buFont typeface="Wingdings"/>
              <a:buChar char="Ø"/>
            </a:pPr>
            <a:r>
              <a:rPr lang="sv-SE" sz="1300">
                <a:latin typeface="Calibri"/>
                <a:ea typeface="MS PGothic"/>
              </a:rPr>
              <a:t>"Två världar av smittskydd"</a:t>
            </a:r>
            <a:endParaRPr lang="sv-SE" sz="1300" dirty="0">
              <a:latin typeface="Calibri"/>
              <a:ea typeface="MS PGothic"/>
            </a:endParaRPr>
          </a:p>
          <a:p>
            <a:pPr marL="285750" indent="-285750">
              <a:buFont typeface="Wingdings,Sans-Serif"/>
              <a:buChar char="Ø"/>
            </a:pPr>
            <a:endParaRPr lang="sv-SE" sz="1300" dirty="0">
              <a:latin typeface="Calibri"/>
              <a:ea typeface="MS PGothic"/>
              <a:cs typeface="Arial"/>
            </a:endParaRPr>
          </a:p>
          <a:p>
            <a:pPr marL="285750" indent="-285750">
              <a:buFont typeface="Wingdings"/>
              <a:buChar char="Ø"/>
            </a:pPr>
            <a:endParaRPr lang="sv-SE" sz="1300" dirty="0">
              <a:latin typeface="Calibri"/>
              <a:ea typeface="MS PGothic"/>
            </a:endParaRPr>
          </a:p>
        </p:txBody>
      </p:sp>
      <p:sp>
        <p:nvSpPr>
          <p:cNvPr id="4" name="Platshållare för diagram 3">
            <a:extLst>
              <a:ext uri="{FF2B5EF4-FFF2-40B4-BE49-F238E27FC236}">
                <a16:creationId xmlns:a16="http://schemas.microsoft.com/office/drawing/2014/main" id="{7730FDBA-7034-406A-8BEA-248D8D4EFFED}"/>
              </a:ext>
            </a:extLst>
          </p:cNvPr>
          <p:cNvSpPr>
            <a:spLocks noGrp="1"/>
          </p:cNvSpPr>
          <p:nvPr>
            <p:ph type="chart" sz="half" idx="2"/>
          </p:nvPr>
        </p:nvSpPr>
        <p:spPr/>
      </p:sp>
      <p:sp>
        <p:nvSpPr>
          <p:cNvPr id="5" name="Platshållare för bildnummer 4">
            <a:extLst>
              <a:ext uri="{FF2B5EF4-FFF2-40B4-BE49-F238E27FC236}">
                <a16:creationId xmlns:a16="http://schemas.microsoft.com/office/drawing/2014/main" id="{47052069-90CE-4DA1-B3C7-7B16BEB6BB01}"/>
              </a:ext>
            </a:extLst>
          </p:cNvPr>
          <p:cNvSpPr>
            <a:spLocks noGrp="1"/>
          </p:cNvSpPr>
          <p:nvPr>
            <p:ph type="sldNum" sz="quarter" idx="10"/>
          </p:nvPr>
        </p:nvSpPr>
        <p:spPr/>
        <p:txBody>
          <a:bodyPr/>
          <a:lstStyle/>
          <a:p>
            <a:fld id="{9DF88E79-F7B3-1A49-B784-C1BBEAA4606B}" type="slidenum">
              <a:rPr lang="en-US" altLang="x-none" smtClean="0"/>
              <a:pPr/>
              <a:t>3</a:t>
            </a:fld>
            <a:endParaRPr lang="en-US" altLang="x-none"/>
          </a:p>
        </p:txBody>
      </p:sp>
      <p:pic>
        <p:nvPicPr>
          <p:cNvPr id="6" name="Bildobjekt 7">
            <a:extLst>
              <a:ext uri="{FF2B5EF4-FFF2-40B4-BE49-F238E27FC236}">
                <a16:creationId xmlns:a16="http://schemas.microsoft.com/office/drawing/2014/main" id="{B6629872-30C2-4432-A8B5-53E3A6FA3F13}"/>
              </a:ext>
            </a:extLst>
          </p:cNvPr>
          <p:cNvPicPr>
            <a:picLocks noChangeAspect="1"/>
          </p:cNvPicPr>
          <p:nvPr/>
        </p:nvPicPr>
        <p:blipFill>
          <a:blip r:embed="rId3"/>
          <a:stretch>
            <a:fillRect/>
          </a:stretch>
        </p:blipFill>
        <p:spPr>
          <a:xfrm>
            <a:off x="3882164" y="1590579"/>
            <a:ext cx="4661761" cy="3025674"/>
          </a:xfrm>
          <a:prstGeom prst="rect">
            <a:avLst/>
          </a:prstGeom>
        </p:spPr>
      </p:pic>
    </p:spTree>
    <p:extLst>
      <p:ext uri="{BB962C8B-B14F-4D97-AF65-F5344CB8AC3E}">
        <p14:creationId xmlns:p14="http://schemas.microsoft.com/office/powerpoint/2010/main" val="1959895127"/>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F90B57-24E7-4D9C-9E03-1EC2EF1D1020}"/>
              </a:ext>
            </a:extLst>
          </p:cNvPr>
          <p:cNvSpPr>
            <a:spLocks noGrp="1"/>
          </p:cNvSpPr>
          <p:nvPr>
            <p:ph type="title"/>
          </p:nvPr>
        </p:nvSpPr>
        <p:spPr>
          <a:xfrm>
            <a:off x="1298643" y="794020"/>
            <a:ext cx="7391400" cy="800100"/>
          </a:xfrm>
        </p:spPr>
        <p:txBody>
          <a:bodyPr/>
          <a:lstStyle/>
          <a:p>
            <a:r>
              <a:rPr lang="en-US" sz="2200">
                <a:ea typeface="MS PGothic"/>
                <a:cs typeface="Arial"/>
              </a:rPr>
              <a:t>Arbetsbelastningen har ökat och återhämtningen har minskat för kvinnor i </a:t>
            </a:r>
            <a:r>
              <a:rPr lang="en-US" sz="2200" dirty="0">
                <a:ea typeface="MS PGothic"/>
                <a:cs typeface="Arial"/>
              </a:rPr>
              <a:t>arbetaryrken</a:t>
            </a:r>
            <a:endParaRPr lang="sv-SE" sz="2200" dirty="0">
              <a:ea typeface="MS PGothic"/>
            </a:endParaRPr>
          </a:p>
        </p:txBody>
      </p:sp>
      <p:sp>
        <p:nvSpPr>
          <p:cNvPr id="4" name="Platshållare för innehåll 3">
            <a:extLst>
              <a:ext uri="{FF2B5EF4-FFF2-40B4-BE49-F238E27FC236}">
                <a16:creationId xmlns:a16="http://schemas.microsoft.com/office/drawing/2014/main" id="{A8D37B0E-2C6F-40C7-9295-1E334DD77451}"/>
              </a:ext>
            </a:extLst>
          </p:cNvPr>
          <p:cNvSpPr>
            <a:spLocks noGrp="1"/>
          </p:cNvSpPr>
          <p:nvPr>
            <p:ph sz="half" idx="1"/>
          </p:nvPr>
        </p:nvSpPr>
        <p:spPr/>
        <p:txBody>
          <a:bodyPr/>
          <a:lstStyle/>
          <a:p>
            <a:endParaRPr lang="sv-SE"/>
          </a:p>
        </p:txBody>
      </p:sp>
      <p:sp>
        <p:nvSpPr>
          <p:cNvPr id="3" name="Platshållare för text 2">
            <a:extLst>
              <a:ext uri="{FF2B5EF4-FFF2-40B4-BE49-F238E27FC236}">
                <a16:creationId xmlns:a16="http://schemas.microsoft.com/office/drawing/2014/main" id="{4E89F333-2F1A-4456-AC0A-5596FBE02BAC}"/>
              </a:ext>
            </a:extLst>
          </p:cNvPr>
          <p:cNvSpPr>
            <a:spLocks noGrp="1"/>
          </p:cNvSpPr>
          <p:nvPr>
            <p:ph sz="half" idx="2"/>
          </p:nvPr>
        </p:nvSpPr>
        <p:spPr>
          <a:xfrm>
            <a:off x="5958508" y="1771650"/>
            <a:ext cx="2943639" cy="2686050"/>
          </a:xfrm>
        </p:spPr>
        <p:txBody>
          <a:bodyPr/>
          <a:lstStyle/>
          <a:p>
            <a:pPr marL="285750" indent="-285750">
              <a:buFont typeface="Wingdings"/>
              <a:buChar char="Ø"/>
            </a:pPr>
            <a:r>
              <a:rPr lang="sv-SE" sz="1400">
                <a:ea typeface="MS PGothic"/>
              </a:rPr>
              <a:t>Drygt hälften av kvinnorna upplever ökad arbetsbelastning</a:t>
            </a:r>
          </a:p>
          <a:p>
            <a:pPr marL="285750" indent="-285750">
              <a:buFont typeface="Wingdings"/>
              <a:buChar char="Ø"/>
            </a:pPr>
            <a:r>
              <a:rPr lang="sv-SE" sz="1400">
                <a:ea typeface="MS PGothic"/>
              </a:rPr>
              <a:t>Tre av tio har sämre möjlighet till återhämtning</a:t>
            </a:r>
            <a:endParaRPr lang="sv-SE" sz="1400" dirty="0"/>
          </a:p>
          <a:p>
            <a:pPr marL="285750" indent="-285750">
              <a:buFont typeface="Wingdings"/>
              <a:buChar char="Ø"/>
            </a:pPr>
            <a:r>
              <a:rPr lang="sv-SE" sz="1400">
                <a:ea typeface="MS PGothic"/>
              </a:rPr>
              <a:t>Var fjärde arbetar mer och fyra av tio har fått nya arbetsuppgifter</a:t>
            </a:r>
          </a:p>
          <a:p>
            <a:pPr marL="285750" indent="-285750">
              <a:buFont typeface="Wingdings"/>
              <a:buChar char="Ø"/>
            </a:pPr>
            <a:r>
              <a:rPr lang="sv-SE" sz="1400">
                <a:ea typeface="MS PGothic"/>
              </a:rPr>
              <a:t>Var fjärde kvinna anser att samarbetet med arbetskamrater förbättrats</a:t>
            </a:r>
            <a:endParaRPr lang="sv-SE" sz="1400" dirty="0">
              <a:ea typeface="MS PGothic"/>
            </a:endParaRPr>
          </a:p>
          <a:p>
            <a:pPr marL="285750" indent="-285750">
              <a:buFont typeface="Wingdings"/>
              <a:buChar char="Ø"/>
            </a:pPr>
            <a:endParaRPr lang="sv-SE" sz="1400" dirty="0"/>
          </a:p>
        </p:txBody>
      </p:sp>
      <p:sp>
        <p:nvSpPr>
          <p:cNvPr id="5" name="Platshållare för bildnummer 4">
            <a:extLst>
              <a:ext uri="{FF2B5EF4-FFF2-40B4-BE49-F238E27FC236}">
                <a16:creationId xmlns:a16="http://schemas.microsoft.com/office/drawing/2014/main" id="{D3358EB2-CA2D-4284-AAD6-EF9D868DF4AF}"/>
              </a:ext>
            </a:extLst>
          </p:cNvPr>
          <p:cNvSpPr>
            <a:spLocks noGrp="1"/>
          </p:cNvSpPr>
          <p:nvPr>
            <p:ph type="sldNum" sz="quarter" idx="10"/>
          </p:nvPr>
        </p:nvSpPr>
        <p:spPr/>
        <p:txBody>
          <a:bodyPr/>
          <a:lstStyle/>
          <a:p>
            <a:fld id="{5013958D-043D-7E4F-8133-4FA439DABF5A}" type="slidenum">
              <a:rPr lang="en-US" altLang="x-none" smtClean="0"/>
              <a:pPr/>
              <a:t>4</a:t>
            </a:fld>
            <a:endParaRPr lang="en-US" altLang="x-none"/>
          </a:p>
        </p:txBody>
      </p:sp>
      <p:pic>
        <p:nvPicPr>
          <p:cNvPr id="7" name="Bildobjekt 6">
            <a:extLst>
              <a:ext uri="{FF2B5EF4-FFF2-40B4-BE49-F238E27FC236}">
                <a16:creationId xmlns:a16="http://schemas.microsoft.com/office/drawing/2014/main" id="{8BD55C70-0EC7-4291-BD63-BD467AB91C1E}"/>
              </a:ext>
            </a:extLst>
          </p:cNvPr>
          <p:cNvPicPr>
            <a:picLocks noChangeAspect="1"/>
          </p:cNvPicPr>
          <p:nvPr/>
        </p:nvPicPr>
        <p:blipFill>
          <a:blip r:embed="rId3"/>
          <a:stretch>
            <a:fillRect/>
          </a:stretch>
        </p:blipFill>
        <p:spPr bwMode="auto">
          <a:xfrm>
            <a:off x="1369943" y="1592491"/>
            <a:ext cx="4502531" cy="2944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val="1563715220"/>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361D14-985D-481F-9CB8-2562E37620DC}"/>
              </a:ext>
            </a:extLst>
          </p:cNvPr>
          <p:cNvSpPr>
            <a:spLocks noGrp="1"/>
          </p:cNvSpPr>
          <p:nvPr>
            <p:ph type="title"/>
          </p:nvPr>
        </p:nvSpPr>
        <p:spPr>
          <a:xfrm>
            <a:off x="1371600" y="493643"/>
            <a:ext cx="7391400" cy="800100"/>
          </a:xfrm>
        </p:spPr>
        <p:txBody>
          <a:bodyPr wrap="square" anchor="b">
            <a:normAutofit/>
          </a:bodyPr>
          <a:lstStyle/>
          <a:p>
            <a:pPr>
              <a:lnSpc>
                <a:spcPct val="90000"/>
              </a:lnSpc>
            </a:pPr>
            <a:r>
              <a:rPr lang="sv-SE" sz="2200" dirty="0">
                <a:ea typeface="MS PGothic"/>
              </a:rPr>
              <a:t>Personalbrist, bristfällig informtion från ledning och </a:t>
            </a:r>
            <a:r>
              <a:rPr lang="sv-SE" sz="2200">
                <a:ea typeface="MS PGothic"/>
              </a:rPr>
              <a:t>tung arbetsmiljö präglar arbetet under pandemin</a:t>
            </a:r>
            <a:endParaRPr lang="sv-SE" sz="2200"/>
          </a:p>
        </p:txBody>
      </p:sp>
      <p:sp>
        <p:nvSpPr>
          <p:cNvPr id="7" name="Platshållare för text 6">
            <a:extLst>
              <a:ext uri="{FF2B5EF4-FFF2-40B4-BE49-F238E27FC236}">
                <a16:creationId xmlns:a16="http://schemas.microsoft.com/office/drawing/2014/main" id="{012BE1CA-3076-4702-BBAF-C145574C20C1}"/>
              </a:ext>
            </a:extLst>
          </p:cNvPr>
          <p:cNvSpPr>
            <a:spLocks noGrp="1"/>
          </p:cNvSpPr>
          <p:nvPr>
            <p:ph type="body" sz="half" idx="1"/>
          </p:nvPr>
        </p:nvSpPr>
        <p:spPr>
          <a:xfrm>
            <a:off x="1181100" y="1498324"/>
            <a:ext cx="3390900" cy="3224419"/>
          </a:xfrm>
        </p:spPr>
        <p:txBody>
          <a:bodyPr vert="horz" wrap="square" lIns="91440" tIns="45720" rIns="91440" bIns="45720" numCol="1" anchor="t" anchorCtr="0" compatLnSpc="1">
            <a:prstTxWarp prst="textNoShape">
              <a:avLst/>
            </a:prstTxWarp>
            <a:noAutofit/>
          </a:bodyPr>
          <a:lstStyle/>
          <a:p>
            <a:pPr>
              <a:lnSpc>
                <a:spcPct val="90000"/>
              </a:lnSpc>
            </a:pPr>
            <a:endParaRPr lang="sv-SE" sz="1400" dirty="0">
              <a:ea typeface="MS PGothic"/>
            </a:endParaRPr>
          </a:p>
          <a:p>
            <a:pPr marL="285750" indent="-285750">
              <a:lnSpc>
                <a:spcPct val="90000"/>
              </a:lnSpc>
              <a:buFont typeface="Wingdings"/>
              <a:buChar char="Ø"/>
            </a:pPr>
            <a:r>
              <a:rPr lang="sv-SE" sz="1400">
                <a:ea typeface="MS PGothic"/>
              </a:rPr>
              <a:t>Permittering orsak för förlorad inkomst för män.</a:t>
            </a:r>
            <a:endParaRPr lang="sv-SE" sz="1400" dirty="0"/>
          </a:p>
          <a:p>
            <a:pPr marL="285750" indent="-285750">
              <a:lnSpc>
                <a:spcPct val="90000"/>
              </a:lnSpc>
              <a:buFont typeface="Wingdings"/>
              <a:buChar char="Ø"/>
            </a:pPr>
            <a:r>
              <a:rPr lang="sv-SE" sz="1400">
                <a:ea typeface="MS PGothic"/>
              </a:rPr>
              <a:t>Kvinnor främst genom att de får jobba mindre. </a:t>
            </a:r>
            <a:endParaRPr lang="sv-SE" sz="1400"/>
          </a:p>
          <a:p>
            <a:pPr marL="285750" indent="-285750">
              <a:lnSpc>
                <a:spcPct val="90000"/>
              </a:lnSpc>
              <a:buFont typeface="Wingdings"/>
              <a:buChar char="Ø"/>
            </a:pPr>
            <a:r>
              <a:rPr lang="sv-SE" sz="1400">
                <a:ea typeface="MS PGothic"/>
              </a:rPr>
              <a:t>De allra flesta kan stanna hemma </a:t>
            </a:r>
            <a:r>
              <a:rPr lang="sv-SE" sz="1400" dirty="0">
                <a:ea typeface="MS PGothic"/>
              </a:rPr>
              <a:t>från jobbet när de är sjuka</a:t>
            </a:r>
            <a:endParaRPr lang="sv-SE" sz="1400"/>
          </a:p>
          <a:p>
            <a:pPr marL="285750" indent="-285750">
              <a:lnSpc>
                <a:spcPct val="90000"/>
              </a:lnSpc>
              <a:buFont typeface="Wingdings"/>
              <a:buChar char="Ø"/>
            </a:pPr>
            <a:r>
              <a:rPr lang="sv-SE" sz="1400" dirty="0">
                <a:ea typeface="MS PGothic"/>
              </a:rPr>
              <a:t>Två av tio har gått till jobbet trots symptom </a:t>
            </a:r>
          </a:p>
          <a:p>
            <a:pPr marL="285750" indent="-285750">
              <a:lnSpc>
                <a:spcPct val="90000"/>
              </a:lnSpc>
              <a:buFont typeface="Wingdings"/>
              <a:buChar char="Ø"/>
            </a:pPr>
            <a:r>
              <a:rPr lang="sv-SE" sz="1400" dirty="0">
                <a:ea typeface="MS PGothic"/>
              </a:rPr>
              <a:t>Främsta orsaker är att man inte har råd att vara hemma och att det saknas personal</a:t>
            </a:r>
          </a:p>
        </p:txBody>
      </p:sp>
      <p:pic>
        <p:nvPicPr>
          <p:cNvPr id="6" name="Bildobjekt 6">
            <a:extLst>
              <a:ext uri="{FF2B5EF4-FFF2-40B4-BE49-F238E27FC236}">
                <a16:creationId xmlns:a16="http://schemas.microsoft.com/office/drawing/2014/main" id="{EFA4B0E5-59E0-4420-8DD9-09925C7A02AF}"/>
              </a:ext>
            </a:extLst>
          </p:cNvPr>
          <p:cNvPicPr>
            <a:picLocks noGrp="1" noChangeAspect="1"/>
          </p:cNvPicPr>
          <p:nvPr>
            <p:ph sz="half" idx="2"/>
          </p:nvPr>
        </p:nvPicPr>
        <p:blipFill>
          <a:blip r:embed="rId3"/>
          <a:stretch>
            <a:fillRect/>
          </a:stretch>
        </p:blipFill>
        <p:spPr>
          <a:xfrm>
            <a:off x="4582074" y="1497811"/>
            <a:ext cx="3779755" cy="3072357"/>
          </a:xfrm>
          <a:noFill/>
        </p:spPr>
      </p:pic>
      <p:sp>
        <p:nvSpPr>
          <p:cNvPr id="5" name="Platshållare för bildnummer 4">
            <a:extLst>
              <a:ext uri="{FF2B5EF4-FFF2-40B4-BE49-F238E27FC236}">
                <a16:creationId xmlns:a16="http://schemas.microsoft.com/office/drawing/2014/main" id="{C4321D62-43B6-4578-85EA-EE42FC15BFDA}"/>
              </a:ext>
            </a:extLst>
          </p:cNvPr>
          <p:cNvSpPr>
            <a:spLocks noGrp="1"/>
          </p:cNvSpPr>
          <p:nvPr>
            <p:ph type="sldNum" sz="quarter" idx="10"/>
          </p:nvPr>
        </p:nvSpPr>
        <p:spPr>
          <a:xfrm>
            <a:off x="306388" y="4613148"/>
            <a:ext cx="990600" cy="228600"/>
          </a:xfrm>
        </p:spPr>
        <p:txBody>
          <a:bodyPr wrap="square" anchor="t">
            <a:normAutofit/>
          </a:bodyPr>
          <a:lstStyle/>
          <a:p>
            <a:pPr>
              <a:lnSpc>
                <a:spcPct val="90000"/>
              </a:lnSpc>
              <a:spcAft>
                <a:spcPts val="600"/>
              </a:spcAft>
            </a:pPr>
            <a:fld id="{9DF88E79-F7B3-1A49-B784-C1BBEAA4606B}" type="slidenum">
              <a:rPr lang="en-US" altLang="x-none" sz="1000" smtClean="0"/>
              <a:pPr>
                <a:lnSpc>
                  <a:spcPct val="90000"/>
                </a:lnSpc>
                <a:spcAft>
                  <a:spcPts val="600"/>
                </a:spcAft>
              </a:pPr>
              <a:t>5</a:t>
            </a:fld>
            <a:endParaRPr lang="en-US" altLang="x-none" sz="1000"/>
          </a:p>
        </p:txBody>
      </p:sp>
    </p:spTree>
    <p:extLst>
      <p:ext uri="{BB962C8B-B14F-4D97-AF65-F5344CB8AC3E}">
        <p14:creationId xmlns:p14="http://schemas.microsoft.com/office/powerpoint/2010/main" val="647388123"/>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DF96CC-F16D-44EF-A8D0-A274A98BB019}"/>
              </a:ext>
            </a:extLst>
          </p:cNvPr>
          <p:cNvSpPr>
            <a:spLocks noGrp="1"/>
          </p:cNvSpPr>
          <p:nvPr>
            <p:ph type="title"/>
          </p:nvPr>
        </p:nvSpPr>
        <p:spPr>
          <a:xfrm>
            <a:off x="1297056" y="170621"/>
            <a:ext cx="7391400" cy="800100"/>
          </a:xfrm>
        </p:spPr>
        <p:txBody>
          <a:bodyPr/>
          <a:lstStyle/>
          <a:p>
            <a:r>
              <a:rPr lang="sv-SE" sz="2800" dirty="0">
                <a:ea typeface="MS PGothic"/>
              </a:rPr>
              <a:t>Brist på trygga jobb i dubbel bemärkelse</a:t>
            </a:r>
            <a:endParaRPr lang="sv-SE" sz="2800" dirty="0"/>
          </a:p>
        </p:txBody>
      </p:sp>
      <p:sp>
        <p:nvSpPr>
          <p:cNvPr id="3" name="Platshållare för innehåll 2">
            <a:extLst>
              <a:ext uri="{FF2B5EF4-FFF2-40B4-BE49-F238E27FC236}">
                <a16:creationId xmlns:a16="http://schemas.microsoft.com/office/drawing/2014/main" id="{4BC8DD23-B3DC-49F8-9F95-AA1869DD29AF}"/>
              </a:ext>
            </a:extLst>
          </p:cNvPr>
          <p:cNvSpPr>
            <a:spLocks noGrp="1"/>
          </p:cNvSpPr>
          <p:nvPr>
            <p:ph idx="1"/>
          </p:nvPr>
        </p:nvSpPr>
        <p:spPr>
          <a:xfrm>
            <a:off x="1296691" y="1289188"/>
            <a:ext cx="6934200" cy="2686050"/>
          </a:xfrm>
        </p:spPr>
        <p:txBody>
          <a:bodyPr/>
          <a:lstStyle/>
          <a:p>
            <a:pPr marL="285750" indent="-285750">
              <a:buFont typeface="Arial"/>
              <a:buChar char="•"/>
            </a:pPr>
            <a:r>
              <a:rPr lang="sv-SE" sz="1300">
                <a:latin typeface="Calibri"/>
                <a:ea typeface="MS PGothic"/>
              </a:rPr>
              <a:t>Särskilt tuffa arbetsmarknadskonsekvenser av krisen för kvinnor i arbetaryrken. </a:t>
            </a:r>
            <a:endParaRPr lang="sv-SE" sz="1300" dirty="0">
              <a:latin typeface="Calibri"/>
              <a:ea typeface="MS PGothic"/>
              <a:cs typeface="Calibri"/>
            </a:endParaRPr>
          </a:p>
          <a:p>
            <a:pPr marL="285750" indent="-285750">
              <a:buFont typeface="Arial,Sans-Serif"/>
              <a:buChar char="•"/>
            </a:pPr>
            <a:r>
              <a:rPr lang="sv-SE" sz="1300">
                <a:latin typeface="Calibri"/>
                <a:ea typeface="MS PGothic"/>
                <a:cs typeface="Calibri"/>
              </a:rPr>
              <a:t>Pandemistrategin</a:t>
            </a:r>
            <a:r>
              <a:rPr lang="sv-SE" sz="1300">
                <a:latin typeface="Arial"/>
                <a:ea typeface="MS PGothic"/>
                <a:cs typeface="Arial"/>
              </a:rPr>
              <a:t> "</a:t>
            </a:r>
            <a:r>
              <a:rPr lang="sv-SE" sz="1300">
                <a:latin typeface="Calibri"/>
                <a:ea typeface="MS PGothic"/>
                <a:cs typeface="Calibri"/>
              </a:rPr>
              <a:t>jobba hemma om du kan" har inte hjälpt arbetare. I stället avgörande om partsmodellen fungerat. </a:t>
            </a:r>
            <a:endParaRPr lang="sv-SE">
              <a:latin typeface="Arial"/>
              <a:cs typeface="Calibri"/>
            </a:endParaRPr>
          </a:p>
          <a:p>
            <a:pPr marL="285750" indent="-285750">
              <a:buFont typeface="Arial"/>
              <a:buChar char="•"/>
            </a:pPr>
            <a:r>
              <a:rPr lang="sv-SE" sz="1300">
                <a:latin typeface="Calibri"/>
                <a:ea typeface="MS PGothic"/>
                <a:cs typeface="Calibri"/>
              </a:rPr>
              <a:t>Stora skillnader mellan hur väl skydd och arbetsmiljöarbete fungerat på olika delar av arbetsmarknaden. Skyddsombudens roll har varit viktig.</a:t>
            </a:r>
            <a:endParaRPr lang="sv-SE" sz="1300">
              <a:ea typeface="+mn-lt"/>
              <a:cs typeface="+mn-lt"/>
            </a:endParaRPr>
          </a:p>
          <a:p>
            <a:pPr marL="285750" indent="-285750">
              <a:buFont typeface="Arial"/>
              <a:buChar char="•"/>
            </a:pPr>
            <a:r>
              <a:rPr lang="sv-SE" sz="1300">
                <a:latin typeface="Calibri"/>
                <a:ea typeface="MS PGothic"/>
                <a:cs typeface="Calibri"/>
              </a:rPr>
              <a:t>Pandemin har satt extra press på  redan tidigare eftersatta arbetsvillkor och arbetsmiljöarbete, särskilt i kvinnodominerade branscher</a:t>
            </a:r>
            <a:endParaRPr lang="sv-SE" sz="1300" dirty="0">
              <a:latin typeface="Calibri"/>
              <a:ea typeface="MS PGothic"/>
              <a:cs typeface="Calibri"/>
            </a:endParaRPr>
          </a:p>
          <a:p>
            <a:pPr marL="285750" indent="-285750">
              <a:buFont typeface="Arial"/>
              <a:buChar char="•"/>
            </a:pPr>
            <a:r>
              <a:rPr lang="sv-SE" sz="1300">
                <a:latin typeface="Calibri"/>
                <a:ea typeface="MS PGothic"/>
                <a:cs typeface="Calibri"/>
              </a:rPr>
              <a:t>Kontaktyrken inte bara inom vård och omsorg. Krävs kunskap och riskbedömning bortom stereotyper och status på arbetsplatsen för verkligt skydd. </a:t>
            </a:r>
            <a:endParaRPr lang="sv-SE" sz="1300">
              <a:latin typeface="Calibri"/>
              <a:cs typeface="Calibri"/>
            </a:endParaRPr>
          </a:p>
          <a:p>
            <a:pPr marL="285750" indent="-285750">
              <a:buFont typeface="Arial"/>
              <a:buChar char="•"/>
            </a:pPr>
            <a:r>
              <a:rPr lang="sv-SE" sz="1300">
                <a:latin typeface="Calibri"/>
                <a:ea typeface="MS PGothic"/>
                <a:cs typeface="Calibri"/>
              </a:rPr>
              <a:t>Otillräckligt skydd på arbetet och fördjupade arbetsmiljöproblem kan leda till att arbetarkvinnor hamnar i långvarig ohälsa. En hälsoskuld har arbetats upp.</a:t>
            </a:r>
            <a:endParaRPr lang="sv-SE" sz="1300">
              <a:latin typeface="Calibri"/>
              <a:cs typeface="Calibri"/>
            </a:endParaRPr>
          </a:p>
        </p:txBody>
      </p:sp>
      <p:sp>
        <p:nvSpPr>
          <p:cNvPr id="4" name="Platshållare för bildnummer 3">
            <a:extLst>
              <a:ext uri="{FF2B5EF4-FFF2-40B4-BE49-F238E27FC236}">
                <a16:creationId xmlns:a16="http://schemas.microsoft.com/office/drawing/2014/main" id="{5BA60929-5A6E-4F23-A83F-1E02AD4097E1}"/>
              </a:ext>
            </a:extLst>
          </p:cNvPr>
          <p:cNvSpPr>
            <a:spLocks noGrp="1"/>
          </p:cNvSpPr>
          <p:nvPr>
            <p:ph type="sldNum" sz="quarter" idx="10"/>
          </p:nvPr>
        </p:nvSpPr>
        <p:spPr/>
        <p:txBody>
          <a:bodyPr/>
          <a:lstStyle/>
          <a:p>
            <a:fld id="{4470806B-E4F3-3C48-A147-7B24D835428A}" type="slidenum">
              <a:rPr lang="en-US" altLang="x-none" smtClean="0"/>
              <a:pPr/>
              <a:t>6</a:t>
            </a:fld>
            <a:endParaRPr lang="en-US" altLang="x-none"/>
          </a:p>
        </p:txBody>
      </p:sp>
    </p:spTree>
    <p:extLst>
      <p:ext uri="{BB962C8B-B14F-4D97-AF65-F5344CB8AC3E}">
        <p14:creationId xmlns:p14="http://schemas.microsoft.com/office/powerpoint/2010/main" val="1648261496"/>
      </p:ext>
    </p:extLst>
  </p:cSld>
  <p:clrMapOvr>
    <a:masterClrMapping/>
  </p:clrMapOvr>
  <p:transition>
    <p:wipe dir="d"/>
  </p:transition>
</p:sld>
</file>

<file path=ppt/theme/theme1.xml><?xml version="1.0" encoding="utf-8"?>
<a:theme xmlns:a="http://schemas.openxmlformats.org/drawingml/2006/main" name="LO_sve_kongress16_16_9">
  <a:themeElements>
    <a:clrScheme name="LO 4">
      <a:dk1>
        <a:srgbClr val="000000"/>
      </a:dk1>
      <a:lt1>
        <a:srgbClr val="FFFFFF"/>
      </a:lt1>
      <a:dk2>
        <a:srgbClr val="000000"/>
      </a:dk2>
      <a:lt2>
        <a:srgbClr val="808080"/>
      </a:lt2>
      <a:accent1>
        <a:srgbClr val="DF100F"/>
      </a:accent1>
      <a:accent2>
        <a:srgbClr val="F6DA36"/>
      </a:accent2>
      <a:accent3>
        <a:srgbClr val="897A7A"/>
      </a:accent3>
      <a:accent4>
        <a:srgbClr val="E16E0F"/>
      </a:accent4>
      <a:accent5>
        <a:srgbClr val="5A939F"/>
      </a:accent5>
      <a:accent6>
        <a:srgbClr val="999C1D"/>
      </a:accent6>
      <a:hlink>
        <a:srgbClr val="000000"/>
      </a:hlink>
      <a:folHlink>
        <a:srgbClr val="4B4B4B"/>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a:ln>
              <a:noFill/>
            </a:ln>
            <a:solidFill>
              <a:schemeClr val="tx1"/>
            </a:solidFill>
            <a:effectLst/>
            <a:latin typeface="Times"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a:ln>
              <a:noFill/>
            </a:ln>
            <a:solidFill>
              <a:schemeClr val="tx1"/>
            </a:solidFill>
            <a:effectLst/>
            <a:latin typeface="Times" pitchFamily="-65" charset="0"/>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O_sve_2016_16_9.potx" id="{275A9E06-95DA-49BD-B18D-CA094F9AD672}" vid="{E91B553A-DE1F-42BB-9513-083254B65AF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1e9ef54d-89a2-4de7-b9a6-c4b5ee30758b">
      <UserInfo>
        <DisplayName>Ulrika Lorentzi</DisplayName>
        <AccountId>149</AccountId>
        <AccountType/>
      </UserInfo>
      <UserInfo>
        <DisplayName>Jon Andersson</DisplayName>
        <AccountId>166</AccountId>
        <AccountType/>
      </UserInfo>
      <UserInfo>
        <DisplayName>Joa Bergold</DisplayName>
        <AccountId>31</AccountId>
        <AccountType/>
      </UserInfo>
      <UserInfo>
        <DisplayName>Linda Larsson</DisplayName>
        <AccountId>49</AccountId>
        <AccountType/>
      </UserInfo>
      <UserInfo>
        <DisplayName>Niklas Blomqvist</DisplayName>
        <AccountId>406</AccountId>
        <AccountType/>
      </UserInfo>
      <UserInfo>
        <DisplayName>Nina Blomberg</DisplayName>
        <AccountId>132</AccountId>
        <AccountType/>
      </UserInfo>
      <UserInfo>
        <DisplayName>Emma Hansen</DisplayName>
        <AccountId>517</AccountId>
        <AccountType/>
      </UserInfo>
      <UserInfo>
        <DisplayName>Jonas Wall</DisplayName>
        <AccountId>82</AccountId>
        <AccountType/>
      </UserInfo>
      <UserInfo>
        <DisplayName>Sara Yazdanfar</DisplayName>
        <AccountId>337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E454167D28065D4E993982262B9F9302" ma:contentTypeVersion="10" ma:contentTypeDescription="Skapa ett nytt dokument." ma:contentTypeScope="" ma:versionID="41685ef6cf559eb1e07cb109e79bef69">
  <xsd:schema xmlns:xsd="http://www.w3.org/2001/XMLSchema" xmlns:xs="http://www.w3.org/2001/XMLSchema" xmlns:p="http://schemas.microsoft.com/office/2006/metadata/properties" xmlns:ns2="21429048-8ecc-479b-b884-0ec51724476d" xmlns:ns3="1e9ef54d-89a2-4de7-b9a6-c4b5ee30758b" targetNamespace="http://schemas.microsoft.com/office/2006/metadata/properties" ma:root="true" ma:fieldsID="1c1855faba6cd026a5545b840cf6165e" ns2:_="" ns3:_="">
    <xsd:import namespace="21429048-8ecc-479b-b884-0ec51724476d"/>
    <xsd:import namespace="1e9ef54d-89a2-4de7-b9a6-c4b5ee30758b"/>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429048-8ecc-479b-b884-0ec5172447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e9ef54d-89a2-4de7-b9a6-c4b5ee30758b" elementFormDefault="qualified">
    <xsd:import namespace="http://schemas.microsoft.com/office/2006/documentManagement/types"/>
    <xsd:import namespace="http://schemas.microsoft.com/office/infopath/2007/PartnerControls"/>
    <xsd:element name="SharedWithUsers" ma:index="11"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931230-403F-4AF8-9F10-13305CAB0431}">
  <ds:schemaRefs>
    <ds:schemaRef ds:uri="http://schemas.microsoft.com/sharepoint/v3/contenttype/forms"/>
  </ds:schemaRefs>
</ds:datastoreItem>
</file>

<file path=customXml/itemProps2.xml><?xml version="1.0" encoding="utf-8"?>
<ds:datastoreItem xmlns:ds="http://schemas.openxmlformats.org/officeDocument/2006/customXml" ds:itemID="{8BFE1CA9-B46F-43BF-BDFF-007D4A10F321}">
  <ds:schemaRefs>
    <ds:schemaRef ds:uri="http://purl.org/dc/elements/1.1/"/>
    <ds:schemaRef ds:uri="http://purl.org/dc/dcmitype/"/>
    <ds:schemaRef ds:uri="http://schemas.openxmlformats.org/package/2006/metadata/core-properties"/>
    <ds:schemaRef ds:uri="http://www.w3.org/XML/1998/namespace"/>
    <ds:schemaRef ds:uri="http://purl.org/dc/terms/"/>
    <ds:schemaRef ds:uri="http://schemas.microsoft.com/office/2006/documentManagement/types"/>
    <ds:schemaRef ds:uri="http://schemas.microsoft.com/office/infopath/2007/PartnerControls"/>
    <ds:schemaRef ds:uri="1e9ef54d-89a2-4de7-b9a6-c4b5ee30758b"/>
    <ds:schemaRef ds:uri="21429048-8ecc-479b-b884-0ec51724476d"/>
    <ds:schemaRef ds:uri="http://schemas.microsoft.com/office/2006/metadata/properties"/>
  </ds:schemaRefs>
</ds:datastoreItem>
</file>

<file path=customXml/itemProps3.xml><?xml version="1.0" encoding="utf-8"?>
<ds:datastoreItem xmlns:ds="http://schemas.openxmlformats.org/officeDocument/2006/customXml" ds:itemID="{F5AA9F38-70CE-44E5-B9C6-1D371F5D43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429048-8ecc-479b-b884-0ec51724476d"/>
    <ds:schemaRef ds:uri="1e9ef54d-89a2-4de7-b9a6-c4b5ee3075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1367</Words>
  <Application>Microsoft Office PowerPoint</Application>
  <PresentationFormat>Bildspel på skärmen (16:9)</PresentationFormat>
  <Paragraphs>91</Paragraphs>
  <Slides>6</Slides>
  <Notes>6</Notes>
  <HiddenSlides>0</HiddenSlides>
  <MMClips>0</MMClips>
  <ScaleCrop>false</ScaleCrop>
  <HeadingPairs>
    <vt:vector size="4" baseType="variant">
      <vt:variant>
        <vt:lpstr>Tema</vt:lpstr>
      </vt:variant>
      <vt:variant>
        <vt:i4>1</vt:i4>
      </vt:variant>
      <vt:variant>
        <vt:lpstr>Bildrubriker</vt:lpstr>
      </vt:variant>
      <vt:variant>
        <vt:i4>6</vt:i4>
      </vt:variant>
    </vt:vector>
  </HeadingPairs>
  <TitlesOfParts>
    <vt:vector size="7" baseType="lpstr">
      <vt:lpstr>LO_sve_kongress16_16_9</vt:lpstr>
      <vt:lpstr>  Vi som inte jobbade hemma  En del av LOs Sveriges Jämställdhetsbarometer 2021 </vt:lpstr>
      <vt:lpstr>Utvecklingen på arbetsmarknaden sämst för kvinnor i arbetaryrken</vt:lpstr>
      <vt:lpstr>Jobbet måste göras på jobbet  – och det finns brister i skyddet</vt:lpstr>
      <vt:lpstr>Arbetsbelastningen har ökat och återhämtningen har minskat för kvinnor i arbetaryrken</vt:lpstr>
      <vt:lpstr>Personalbrist, bristfällig informtion från ledning och tung arbetsmiljö präglar arbetet under pandemin</vt:lpstr>
      <vt:lpstr>Brist på trygga jobb i dubbel bemärkelse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Introduktion</dc:title>
  <dc:creator/>
  <cp:lastModifiedBy/>
  <cp:revision>1513</cp:revision>
  <dcterms:modified xsi:type="dcterms:W3CDTF">2021-03-04T06:49:05Z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0x010100E454167D28065D4E993982262B9F9302</vt:lpwstr>
  </property>
  <property fmtid="{D5CDD505-2E9C-101B-9397-08002B2CF9AE}" pid="3" name="LOOrganisationUnit">
    <vt:lpwstr/>
  </property>
  <property fmtid="{D5CDD505-2E9C-101B-9397-08002B2CF9AE}" pid="4" name="TaxKeyword">
    <vt:lpwstr/>
  </property>
  <property fmtid="{D5CDD505-2E9C-101B-9397-08002B2CF9AE}" pid="5" name="LOSubjectArea">
    <vt:lpwstr/>
  </property>
  <property fmtid="{D5CDD505-2E9C-101B-9397-08002B2CF9AE}" pid="6" name="LOInformationCategory">
    <vt:lpwstr/>
  </property>
  <property fmtid="{D5CDD505-2E9C-101B-9397-08002B2CF9AE}" pid="7" name="AuthorIds_UIVersion_4096">
    <vt:lpwstr>22</vt:lpwstr>
  </property>
</Properties>
</file>